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6.png" ContentType="image/png"/>
  <Override PartName="/ppt/media/image57.png" ContentType="image/png"/>
  <Override PartName="/ppt/media/image29.png" ContentType="image/png"/>
  <Override PartName="/ppt/media/image30.png" ContentType="image/png"/>
  <Override PartName="/ppt/media/image61.png" ContentType="image/png"/>
  <Override PartName="/ppt/media/image33.png" ContentType="image/png"/>
  <Override PartName="/ppt/media/image64.png" ContentType="image/png"/>
  <Override PartName="/ppt/media/image2.png" ContentType="image/png"/>
  <Override PartName="/ppt/media/image36.png" ContentType="image/png"/>
  <Override PartName="/ppt/media/image67.png" ContentType="image/png"/>
  <Override PartName="/ppt/media/image5.png" ContentType="image/png"/>
  <Override PartName="/ppt/media/image39.png" ContentType="image/png"/>
  <Override PartName="/ppt/media/image40.png" ContentType="image/png"/>
  <Override PartName="/ppt/media/image12.png" ContentType="image/png"/>
  <Override PartName="/ppt/media/image8.png" ContentType="image/png"/>
  <Override PartName="/ppt/media/image71.png" ContentType="image/png"/>
  <Override PartName="/ppt/media/image43.png" ContentType="image/png"/>
  <Override PartName="/ppt/media/image15.png" ContentType="image/png"/>
  <Override PartName="/ppt/media/image74.png" ContentType="image/png"/>
  <Override PartName="/ppt/media/image46.png" ContentType="image/png"/>
  <Override PartName="/ppt/media/image18.png" ContentType="image/png"/>
  <Override PartName="/ppt/media/image49.png" ContentType="image/png"/>
  <Override PartName="/ppt/media/image50.png" ContentType="image/png"/>
  <Override PartName="/ppt/media/image22.png" ContentType="image/png"/>
  <Override PartName="/ppt/media/image53.png" ContentType="image/png"/>
  <Override PartName="/ppt/media/image25.png" ContentType="image/png"/>
  <Override PartName="/ppt/media/image56.png" ContentType="image/png"/>
  <Override PartName="/ppt/media/image28.png" ContentType="image/png"/>
  <Override PartName="/ppt/media/image59.png" ContentType="image/png"/>
  <Override PartName="/ppt/media/image60.png" ContentType="image/png"/>
  <Override PartName="/ppt/media/image32.png" ContentType="image/png"/>
  <Override PartName="/ppt/media/image63.png" ContentType="image/png"/>
  <Override PartName="/ppt/media/image1.png" ContentType="image/png"/>
  <Override PartName="/ppt/media/image35.png" ContentType="image/png"/>
  <Override PartName="/ppt/media/image66.png" ContentType="image/png"/>
  <Override PartName="/ppt/media/image4.png" ContentType="image/png"/>
  <Override PartName="/ppt/media/image38.png" ContentType="image/png"/>
  <Override PartName="/ppt/media/image69.png" ContentType="image/png"/>
  <Override PartName="/ppt/media/image11.png" ContentType="image/png"/>
  <Override PartName="/ppt/media/image7.png" ContentType="image/png"/>
  <Override PartName="/ppt/media/image70.png" ContentType="image/png"/>
  <Override PartName="/ppt/media/image42.png" ContentType="image/png"/>
  <Override PartName="/ppt/media/image14.png" ContentType="image/png"/>
  <Override PartName="/ppt/media/image73.png" ContentType="image/png"/>
  <Override PartName="/ppt/media/image45.png" ContentType="image/png"/>
  <Override PartName="/ppt/media/image17.png" ContentType="image/png"/>
  <Override PartName="/ppt/media/image48.png" ContentType="image/png"/>
  <Override PartName="/ppt/media/image21.png" ContentType="image/png"/>
  <Override PartName="/ppt/media/image52.png" ContentType="image/png"/>
  <Override PartName="/ppt/media/image24.png" ContentType="image/png"/>
  <Override PartName="/ppt/media/image55.png" ContentType="image/png"/>
  <Override PartName="/ppt/media/image27.png" ContentType="image/png"/>
  <Override PartName="/ppt/media/image58.png" ContentType="image/png"/>
  <Override PartName="/ppt/media/image31.png" ContentType="image/png"/>
  <Override PartName="/ppt/media/image62.png" ContentType="image/png"/>
  <Override PartName="/ppt/media/image34.png" ContentType="image/png"/>
  <Override PartName="/ppt/media/image65.png" ContentType="image/png"/>
  <Override PartName="/ppt/media/image3.png" ContentType="image/png"/>
  <Override PartName="/ppt/media/image37.png" ContentType="image/png"/>
  <Override PartName="/ppt/media/image68.png" ContentType="image/png"/>
  <Override PartName="/ppt/media/image10.png" ContentType="image/png"/>
  <Override PartName="/ppt/media/image6.png" ContentType="image/png"/>
  <Override PartName="/ppt/media/image41.png" ContentType="image/png"/>
  <Override PartName="/ppt/media/image13.png" ContentType="image/png"/>
  <Override PartName="/ppt/media/image9.png" ContentType="image/png"/>
  <Override PartName="/ppt/media/image72.png" ContentType="image/png"/>
  <Override PartName="/ppt/media/image44.png" ContentType="image/png"/>
  <Override PartName="/ppt/media/image16.png" ContentType="image/png"/>
  <Override PartName="/ppt/media/image47.png" ContentType="image/png"/>
  <Override PartName="/ppt/media/image19.png" ContentType="image/png"/>
  <Override PartName="/ppt/media/image20.png" ContentType="image/png"/>
  <Override PartName="/ppt/media/image51.png" ContentType="image/png"/>
  <Override PartName="/ppt/media/image23.png" ContentType="image/png"/>
  <Override PartName="/ppt/media/image54.png" ContentType="image/png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_rels/presentation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_rels/slide33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8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12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28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31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6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_rels/notesSlide2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5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7141B141-A1E1-41C1-A1B1-81D1619191F1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지역 저장소를 만들 원하는 폴더에 간 후</a:t>
            </a:r>
            <a:endParaRPr/>
          </a:p>
          <a:p>
            <a:r>
              <a:rPr lang="en-US"/>
              <a:t>Git init </a:t>
            </a:r>
            <a:r>
              <a:rPr lang="en-US"/>
              <a:t>명령을 하면 저장소가 생성된다</a:t>
            </a:r>
            <a:r>
              <a:rPr lang="en-US"/>
              <a:t>.</a:t>
            </a:r>
            <a:endParaRPr/>
          </a:p>
          <a:p>
            <a:r>
              <a:rPr lang="en-US"/>
              <a:t>초기 브랜치는 </a:t>
            </a:r>
            <a:r>
              <a:rPr lang="en-US"/>
              <a:t>master branch</a:t>
            </a:r>
            <a:r>
              <a:rPr lang="en-US"/>
              <a:t>이며</a:t>
            </a:r>
            <a:endParaRPr/>
          </a:p>
          <a:p>
            <a:r>
              <a:rPr lang="en-US"/>
              <a:t>자동으로 </a:t>
            </a:r>
            <a:r>
              <a:rPr lang="en-US"/>
              <a:t>.git</a:t>
            </a:r>
            <a:r>
              <a:rPr lang="en-US"/>
              <a:t>폴더가 생성된다</a:t>
            </a:r>
            <a:r>
              <a:rPr lang="en-US"/>
              <a:t>.</a:t>
            </a: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Git </a:t>
            </a:r>
            <a:r>
              <a:rPr lang="en-US"/>
              <a:t>저장소에 파일을 새로 추가하거나 변경하면 </a:t>
            </a:r>
            <a:r>
              <a:rPr lang="en-US"/>
              <a:t>Working Directory</a:t>
            </a:r>
            <a:r>
              <a:rPr lang="en-US"/>
              <a:t>가 변경되었음을 감지 이 때 </a:t>
            </a:r>
            <a:r>
              <a:rPr lang="en-US"/>
              <a:t>git status</a:t>
            </a:r>
            <a:r>
              <a:rPr lang="en-US"/>
              <a:t>를 확인해보면 빨간색으로 변경사항이 있다고 알림</a:t>
            </a:r>
            <a:r>
              <a:rPr lang="en-US"/>
              <a:t>.</a:t>
            </a:r>
            <a:endParaRPr/>
          </a:p>
          <a:p>
            <a:r>
              <a:rPr lang="en-US"/>
              <a:t>Git add</a:t>
            </a:r>
            <a:r>
              <a:rPr lang="en-US"/>
              <a:t>를 이용해 </a:t>
            </a:r>
            <a:r>
              <a:rPr lang="en-US"/>
              <a:t>Working Directory</a:t>
            </a:r>
            <a:r>
              <a:rPr lang="en-US"/>
              <a:t>에 변경사항을 알리면 </a:t>
            </a:r>
            <a:r>
              <a:rPr lang="en-US"/>
              <a:t>Stage area</a:t>
            </a:r>
            <a:r>
              <a:rPr lang="en-US"/>
              <a:t>에 등록 </a:t>
            </a:r>
            <a:r>
              <a:rPr lang="en-US"/>
              <a:t>git status</a:t>
            </a:r>
            <a:r>
              <a:rPr lang="en-US"/>
              <a:t>를 입력하면 초록색으로 변경사항을 알림</a:t>
            </a:r>
            <a:endParaRPr/>
          </a:p>
          <a:p>
            <a:r>
              <a:rPr lang="en-US"/>
              <a:t>Git Commit</a:t>
            </a:r>
            <a:r>
              <a:rPr lang="en-US"/>
              <a:t>을 이용 시 </a:t>
            </a:r>
            <a:r>
              <a:rPr lang="en-US"/>
              <a:t>Stage area</a:t>
            </a:r>
            <a:r>
              <a:rPr lang="en-US"/>
              <a:t>의 변경 값들만 저장소에 올림</a:t>
            </a:r>
            <a:endParaRPr/>
          </a:p>
          <a:p>
            <a:r>
              <a:rPr lang="en-US"/>
              <a:t>Git commit -a </a:t>
            </a:r>
            <a:r>
              <a:rPr lang="en-US"/>
              <a:t>명령어를 이용 시 </a:t>
            </a:r>
            <a:r>
              <a:rPr lang="en-US"/>
              <a:t>Working Directory</a:t>
            </a:r>
            <a:r>
              <a:rPr lang="en-US"/>
              <a:t>의 변경 사항 전부를 저장소에 올림</a:t>
            </a:r>
            <a:r>
              <a:rPr lang="en-US"/>
              <a:t>.</a:t>
            </a:r>
            <a:endParaRPr/>
          </a:p>
          <a:p>
            <a:r>
              <a:rPr lang="en-US"/>
              <a:t>Staging </a:t>
            </a:r>
            <a:r>
              <a:rPr lang="en-US"/>
              <a:t>영역은 변경사항을 저장하기 전 마지막 다듬는 작업을 가능하게 한다</a:t>
            </a:r>
            <a:r>
              <a:rPr lang="en-US"/>
              <a:t>.</a:t>
            </a:r>
            <a:endParaRPr/>
          </a:p>
          <a:p>
            <a:r>
              <a:rPr lang="en-US"/>
              <a:t>Git add -i</a:t>
            </a:r>
            <a:r>
              <a:rPr lang="en-US"/>
              <a:t>를 입력하면 대화형 </a:t>
            </a:r>
            <a:r>
              <a:rPr lang="en-US"/>
              <a:t>add</a:t>
            </a:r>
            <a:r>
              <a:rPr lang="en-US"/>
              <a:t>가 가능</a:t>
            </a:r>
            <a:r>
              <a:rPr lang="en-US"/>
              <a:t>.</a:t>
            </a:r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Git </a:t>
            </a:r>
            <a:r>
              <a:rPr lang="en-US"/>
              <a:t>저장소에 파일을 새로 추가하거나 변경하면 </a:t>
            </a:r>
            <a:r>
              <a:rPr lang="en-US"/>
              <a:t>Working Directory</a:t>
            </a:r>
            <a:r>
              <a:rPr lang="en-US"/>
              <a:t>가 변경되었음을 감지 이 때 </a:t>
            </a:r>
            <a:r>
              <a:rPr lang="en-US"/>
              <a:t>git status</a:t>
            </a:r>
            <a:r>
              <a:rPr lang="en-US"/>
              <a:t>를 확인해보면 빨간색으로 변경사항이 있다고 알림</a:t>
            </a:r>
            <a:r>
              <a:rPr lang="en-US"/>
              <a:t>.</a:t>
            </a:r>
            <a:endParaRPr/>
          </a:p>
          <a:p>
            <a:r>
              <a:rPr lang="en-US"/>
              <a:t>Git add</a:t>
            </a:r>
            <a:r>
              <a:rPr lang="en-US"/>
              <a:t>를 이용해 </a:t>
            </a:r>
            <a:r>
              <a:rPr lang="en-US"/>
              <a:t>Working Directory</a:t>
            </a:r>
            <a:r>
              <a:rPr lang="en-US"/>
              <a:t>에 변경사항을 알리면 </a:t>
            </a:r>
            <a:r>
              <a:rPr lang="en-US"/>
              <a:t>Stage area</a:t>
            </a:r>
            <a:r>
              <a:rPr lang="en-US"/>
              <a:t>에 등록 </a:t>
            </a:r>
            <a:r>
              <a:rPr lang="en-US"/>
              <a:t>git status</a:t>
            </a:r>
            <a:r>
              <a:rPr lang="en-US"/>
              <a:t>를 입력하면 초록색으로 변경사항을 알림</a:t>
            </a:r>
            <a:endParaRPr/>
          </a:p>
          <a:p>
            <a:r>
              <a:rPr lang="en-US"/>
              <a:t>Git Commit</a:t>
            </a:r>
            <a:r>
              <a:rPr lang="en-US"/>
              <a:t>을 이용 시 </a:t>
            </a:r>
            <a:r>
              <a:rPr lang="en-US"/>
              <a:t>Stage area</a:t>
            </a:r>
            <a:r>
              <a:rPr lang="en-US"/>
              <a:t>의 변경 값들만 저장소에 올림</a:t>
            </a:r>
            <a:endParaRPr/>
          </a:p>
          <a:p>
            <a:r>
              <a:rPr lang="en-US"/>
              <a:t>Git commit -a </a:t>
            </a:r>
            <a:r>
              <a:rPr lang="en-US"/>
              <a:t>명령어를 이용 시 </a:t>
            </a:r>
            <a:r>
              <a:rPr lang="en-US"/>
              <a:t>Working Directory</a:t>
            </a:r>
            <a:r>
              <a:rPr lang="en-US"/>
              <a:t>의 변경 사항 전부를 저장소에 올림</a:t>
            </a:r>
            <a:r>
              <a:rPr lang="en-US"/>
              <a:t>.</a:t>
            </a:r>
            <a:endParaRPr/>
          </a:p>
          <a:p>
            <a:r>
              <a:rPr lang="en-US"/>
              <a:t>Staging </a:t>
            </a:r>
            <a:r>
              <a:rPr lang="en-US"/>
              <a:t>영역은 변경사항을 저장하기 전 마지막 다듬는 작업을 가능하게 한다</a:t>
            </a:r>
            <a:r>
              <a:rPr lang="en-US"/>
              <a:t>.</a:t>
            </a:r>
            <a:endParaRPr/>
          </a:p>
          <a:p>
            <a:r>
              <a:rPr lang="en-US"/>
              <a:t>Git add -i</a:t>
            </a:r>
            <a:r>
              <a:rPr lang="en-US"/>
              <a:t>를 입력하면 대화형 </a:t>
            </a:r>
            <a:r>
              <a:rPr lang="en-US"/>
              <a:t>add</a:t>
            </a:r>
            <a:r>
              <a:rPr lang="en-US"/>
              <a:t>가 가능</a:t>
            </a:r>
            <a:r>
              <a:rPr lang="en-US"/>
              <a:t>.</a:t>
            </a:r>
            <a:endParaRPr/>
          </a:p>
          <a:p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작업트리의 변경사항</a:t>
            </a:r>
            <a:r>
              <a:rPr lang="en-US"/>
              <a:t>, </a:t>
            </a:r>
            <a:r>
              <a:rPr lang="en-US"/>
              <a:t>스테이징돼서 커밋하련느 변경사항</a:t>
            </a:r>
            <a:r>
              <a:rPr lang="en-US"/>
              <a:t>, </a:t>
            </a:r>
            <a:r>
              <a:rPr lang="en-US"/>
              <a:t>저장소간의 차이점을 보여줄 수 있다</a:t>
            </a:r>
            <a:r>
              <a:rPr lang="en-US"/>
              <a:t>.</a:t>
            </a:r>
            <a:endParaRPr/>
          </a:p>
          <a:p>
            <a:r>
              <a:rPr lang="en-US"/>
              <a:t>매개변수없이 실행하면 스테이징되지 않은 작업트리와 스테이징 영역을 비교한다</a:t>
            </a:r>
            <a:r>
              <a:rPr lang="en-US"/>
              <a:t>.</a:t>
            </a:r>
            <a:endParaRPr/>
          </a:p>
          <a:p>
            <a:r>
              <a:rPr lang="en-US"/>
              <a:t>--cached </a:t>
            </a:r>
            <a:r>
              <a:rPr lang="en-US"/>
              <a:t>명령을 추가하면 스테이징 영역과 저장소의 차이점을 확인한다</a:t>
            </a:r>
            <a:r>
              <a:rPr lang="en-US"/>
              <a:t>.</a:t>
            </a:r>
            <a:endParaRPr/>
          </a:p>
          <a:p>
            <a:r>
              <a:rPr lang="en-US"/>
              <a:t>작업트리</a:t>
            </a:r>
            <a:r>
              <a:rPr lang="en-US"/>
              <a:t>, </a:t>
            </a:r>
            <a:r>
              <a:rPr lang="en-US"/>
              <a:t>스테이징된 변경사항</a:t>
            </a:r>
            <a:r>
              <a:rPr lang="en-US"/>
              <a:t>, </a:t>
            </a:r>
            <a:r>
              <a:rPr lang="en-US"/>
              <a:t>저장소의 모든 차이점을 비교하고 싶다면 </a:t>
            </a:r>
            <a:r>
              <a:rPr lang="en-US"/>
              <a:t>HEAD</a:t>
            </a:r>
            <a:r>
              <a:rPr lang="en-US"/>
              <a:t>를 추가</a:t>
            </a:r>
            <a:endParaRPr/>
          </a:p>
          <a:p>
            <a:r>
              <a:rPr lang="en-US"/>
              <a:t>해당 커밋과의 차이점을 보고 싶다면 커밋명을 쓴다</a:t>
            </a:r>
            <a:r>
              <a:rPr lang="en-US"/>
              <a:t>.</a:t>
            </a:r>
            <a:endParaRPr/>
          </a:p>
          <a:p>
            <a:r>
              <a:rPr lang="en-US"/>
              <a:t>--stat</a:t>
            </a:r>
            <a:r>
              <a:rPr lang="en-US"/>
              <a:t>를 이용하면 통계를 보여줌</a:t>
            </a:r>
            <a:r>
              <a:rPr lang="en-US"/>
              <a:t>. </a:t>
            </a:r>
            <a:r>
              <a:rPr lang="en-US"/>
              <a:t>두번 째 인자를 주지 않는다면 </a:t>
            </a:r>
            <a:r>
              <a:rPr lang="en-US"/>
              <a:t>HEAD</a:t>
            </a:r>
            <a:r>
              <a:rPr lang="en-US"/>
              <a:t>와 비교한다</a:t>
            </a:r>
            <a:r>
              <a:rPr lang="en-US"/>
              <a:t>.</a:t>
            </a:r>
            <a:endParaRPr/>
          </a:p>
          <a:p>
            <a:r>
              <a:rPr lang="en-US"/>
              <a:t>Git blame</a:t>
            </a:r>
            <a:r>
              <a:rPr lang="en-US"/>
              <a:t>을 이용하면 누가 커밋한것인지 알 수 있다</a:t>
            </a:r>
            <a:r>
              <a:rPr lang="en-US"/>
              <a:t>. </a:t>
            </a:r>
            <a:r>
              <a:rPr lang="en-US"/>
              <a:t>괄호안의 내용을 채워 넣으면 특정 라인만 확인할 수 있다</a:t>
            </a:r>
            <a:r>
              <a:rPr lang="en-US"/>
              <a:t>.</a:t>
            </a:r>
            <a:endParaRPr/>
          </a:p>
          <a:p>
            <a:r>
              <a:rPr lang="en-US"/>
              <a:t>이외에 </a:t>
            </a:r>
            <a:r>
              <a:rPr lang="en-US"/>
              <a:t>git log </a:t>
            </a:r>
            <a:r>
              <a:rPr lang="en-US"/>
              <a:t>사용법</a:t>
            </a:r>
            <a:r>
              <a:rPr lang="en-US"/>
              <a:t>....</a:t>
            </a:r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작업트리의 변경사항</a:t>
            </a:r>
            <a:r>
              <a:rPr lang="en-US"/>
              <a:t>, </a:t>
            </a:r>
            <a:r>
              <a:rPr lang="en-US"/>
              <a:t>스테이징돼서 커밋하련느 변경사항</a:t>
            </a:r>
            <a:r>
              <a:rPr lang="en-US"/>
              <a:t>, </a:t>
            </a:r>
            <a:r>
              <a:rPr lang="en-US"/>
              <a:t>저장소간의 차이점을 보여줄 수 있다</a:t>
            </a:r>
            <a:r>
              <a:rPr lang="en-US"/>
              <a:t>.</a:t>
            </a:r>
            <a:endParaRPr/>
          </a:p>
          <a:p>
            <a:r>
              <a:rPr lang="en-US"/>
              <a:t>매개변수없이 실행하면 스테이징되지 않은 작업트리와 스테이징 영역을 비교한다</a:t>
            </a:r>
            <a:r>
              <a:rPr lang="en-US"/>
              <a:t>.</a:t>
            </a:r>
            <a:endParaRPr/>
          </a:p>
          <a:p>
            <a:r>
              <a:rPr lang="en-US"/>
              <a:t>--cached </a:t>
            </a:r>
            <a:r>
              <a:rPr lang="en-US"/>
              <a:t>명령을 추가하면 스테이징 영역과 저장소의 차이점을 확인한다</a:t>
            </a:r>
            <a:r>
              <a:rPr lang="en-US"/>
              <a:t>.</a:t>
            </a:r>
            <a:endParaRPr/>
          </a:p>
          <a:p>
            <a:r>
              <a:rPr lang="en-US"/>
              <a:t>작업트리</a:t>
            </a:r>
            <a:r>
              <a:rPr lang="en-US"/>
              <a:t>, </a:t>
            </a:r>
            <a:r>
              <a:rPr lang="en-US"/>
              <a:t>스테이징된 변경사항</a:t>
            </a:r>
            <a:r>
              <a:rPr lang="en-US"/>
              <a:t>, </a:t>
            </a:r>
            <a:r>
              <a:rPr lang="en-US"/>
              <a:t>저장소의 모든 차이점을 비교하고 싶다면 </a:t>
            </a:r>
            <a:r>
              <a:rPr lang="en-US"/>
              <a:t>HEAD</a:t>
            </a:r>
            <a:r>
              <a:rPr lang="en-US"/>
              <a:t>를 추가</a:t>
            </a:r>
            <a:endParaRPr/>
          </a:p>
          <a:p>
            <a:r>
              <a:rPr lang="en-US"/>
              <a:t>해당 커밋과의 차이점을 보고 싶다면 커밋명을 쓴다</a:t>
            </a:r>
            <a:r>
              <a:rPr lang="en-US"/>
              <a:t>.</a:t>
            </a:r>
            <a:endParaRPr/>
          </a:p>
          <a:p>
            <a:r>
              <a:rPr lang="en-US"/>
              <a:t>--stat</a:t>
            </a:r>
            <a:r>
              <a:rPr lang="en-US"/>
              <a:t>를 이용하면 통계를 보여줌</a:t>
            </a:r>
            <a:r>
              <a:rPr lang="en-US"/>
              <a:t>. </a:t>
            </a:r>
            <a:r>
              <a:rPr lang="en-US"/>
              <a:t>두번 째 인자를 주지 않는다면 </a:t>
            </a:r>
            <a:r>
              <a:rPr lang="en-US"/>
              <a:t>HEAD</a:t>
            </a:r>
            <a:r>
              <a:rPr lang="en-US"/>
              <a:t>와 비교한다</a:t>
            </a:r>
            <a:r>
              <a:rPr lang="en-US"/>
              <a:t>.</a:t>
            </a:r>
            <a:endParaRPr/>
          </a:p>
          <a:p>
            <a:r>
              <a:rPr lang="en-US"/>
              <a:t>Git blame</a:t>
            </a:r>
            <a:r>
              <a:rPr lang="en-US"/>
              <a:t>을 이용하면 누가 커밋한것인지 알 수 있다</a:t>
            </a:r>
            <a:r>
              <a:rPr lang="en-US"/>
              <a:t>. </a:t>
            </a:r>
            <a:r>
              <a:rPr lang="en-US"/>
              <a:t>괄호안의 내용을 채워 넣으면 특정 라인만 확인할 수 있다</a:t>
            </a:r>
            <a:r>
              <a:rPr lang="en-US"/>
              <a:t>.</a:t>
            </a:r>
            <a:endParaRPr/>
          </a:p>
          <a:p>
            <a:r>
              <a:rPr lang="en-US"/>
              <a:t>이외에 </a:t>
            </a:r>
            <a:r>
              <a:rPr lang="en-US"/>
              <a:t>git log </a:t>
            </a:r>
            <a:r>
              <a:rPr lang="en-US"/>
              <a:t>사용법</a:t>
            </a:r>
            <a:r>
              <a:rPr lang="en-US"/>
              <a:t>....</a:t>
            </a: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ORIGINAL_BRANCH</a:t>
            </a:r>
            <a:r>
              <a:rPr lang="en-US"/>
              <a:t>에서 </a:t>
            </a:r>
            <a:r>
              <a:rPr lang="en-US"/>
              <a:t>NEW_BRANCH</a:t>
            </a:r>
            <a:r>
              <a:rPr lang="en-US"/>
              <a:t>를 생성</a:t>
            </a:r>
            <a:endParaRPr/>
          </a:p>
          <a:p>
            <a:r>
              <a:rPr lang="en-US"/>
              <a:t>CVS</a:t>
            </a:r>
            <a:r>
              <a:rPr lang="en-US"/>
              <a:t>나 서브버전에서는 </a:t>
            </a:r>
            <a:r>
              <a:rPr lang="en-US"/>
              <a:t>master</a:t>
            </a:r>
            <a:r>
              <a:rPr lang="en-US"/>
              <a:t>와 같은 역할을 트렁크라고 부른다</a:t>
            </a:r>
            <a:r>
              <a:rPr lang="en-US"/>
              <a:t>.</a:t>
            </a:r>
            <a:endParaRPr/>
          </a:p>
          <a:p>
            <a:r>
              <a:rPr lang="en-US"/>
              <a:t>기본적으로 릴리스 브랜치를 생성할 때는 앞에 </a:t>
            </a:r>
            <a:r>
              <a:rPr lang="en-US"/>
              <a:t>RB_</a:t>
            </a:r>
            <a:r>
              <a:rPr lang="en-US"/>
              <a:t>를 붙여준다</a:t>
            </a:r>
            <a:r>
              <a:rPr lang="en-US"/>
              <a:t>.</a:t>
            </a:r>
            <a:endParaRPr/>
          </a:p>
          <a:p>
            <a:r>
              <a:rPr lang="en-US"/>
              <a:t>Git checkout</a:t>
            </a:r>
            <a:r>
              <a:rPr lang="en-US"/>
              <a:t>으로 브랜치나 </a:t>
            </a:r>
            <a:r>
              <a:rPr lang="en-US"/>
              <a:t>Tag</a:t>
            </a:r>
            <a:r>
              <a:rPr lang="en-US"/>
              <a:t>를 옮겨갈 수 있음</a:t>
            </a:r>
            <a:endParaRPr/>
          </a:p>
          <a:p>
            <a:r>
              <a:rPr lang="en-US"/>
              <a:t>Tag</a:t>
            </a:r>
            <a:r>
              <a:rPr lang="en-US"/>
              <a:t>를 붙일 시 해당 </a:t>
            </a:r>
            <a:r>
              <a:rPr lang="en-US"/>
              <a:t>Tag</a:t>
            </a:r>
            <a:r>
              <a:rPr lang="en-US"/>
              <a:t>는 수정할 수 없음</a:t>
            </a:r>
            <a:r>
              <a:rPr lang="en-US"/>
              <a:t>. </a:t>
            </a:r>
            <a:r>
              <a:rPr lang="en-US"/>
              <a:t>단 브랜치 생성은 가능</a:t>
            </a:r>
            <a:endParaRPr/>
          </a:p>
          <a:p>
            <a:endParaRPr/>
          </a:p>
          <a:p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ORIGINAL_BRANCH</a:t>
            </a:r>
            <a:r>
              <a:rPr lang="en-US"/>
              <a:t>에서 </a:t>
            </a:r>
            <a:r>
              <a:rPr lang="en-US"/>
              <a:t>NEW_BRANCH</a:t>
            </a:r>
            <a:r>
              <a:rPr lang="en-US"/>
              <a:t>를 생성</a:t>
            </a:r>
            <a:endParaRPr/>
          </a:p>
          <a:p>
            <a:r>
              <a:rPr lang="en-US"/>
              <a:t>CVS</a:t>
            </a:r>
            <a:r>
              <a:rPr lang="en-US"/>
              <a:t>나 서브버전에서는 </a:t>
            </a:r>
            <a:r>
              <a:rPr lang="en-US"/>
              <a:t>master</a:t>
            </a:r>
            <a:r>
              <a:rPr lang="en-US"/>
              <a:t>와 같은 역할을 트렁크라고 부른다</a:t>
            </a:r>
            <a:r>
              <a:rPr lang="en-US"/>
              <a:t>.</a:t>
            </a:r>
            <a:endParaRPr/>
          </a:p>
          <a:p>
            <a:r>
              <a:rPr lang="en-US"/>
              <a:t>기본적으로 릴리스 브랜치를 생성할 때는 앞에 </a:t>
            </a:r>
            <a:r>
              <a:rPr lang="en-US"/>
              <a:t>RB_</a:t>
            </a:r>
            <a:r>
              <a:rPr lang="en-US"/>
              <a:t>를 붙여준다</a:t>
            </a:r>
            <a:r>
              <a:rPr lang="en-US"/>
              <a:t>.</a:t>
            </a:r>
            <a:endParaRPr/>
          </a:p>
          <a:p>
            <a:r>
              <a:rPr lang="en-US"/>
              <a:t>Git checkout</a:t>
            </a:r>
            <a:r>
              <a:rPr lang="en-US"/>
              <a:t>으로 브랜치나 </a:t>
            </a:r>
            <a:r>
              <a:rPr lang="en-US"/>
              <a:t>Tag</a:t>
            </a:r>
            <a:r>
              <a:rPr lang="en-US"/>
              <a:t>를 옮겨갈 수 있음</a:t>
            </a:r>
            <a:endParaRPr/>
          </a:p>
          <a:p>
            <a:r>
              <a:rPr lang="en-US"/>
              <a:t>Tag</a:t>
            </a:r>
            <a:r>
              <a:rPr lang="en-US"/>
              <a:t>를 붙일 시 해당 </a:t>
            </a:r>
            <a:r>
              <a:rPr lang="en-US"/>
              <a:t>Tag</a:t>
            </a:r>
            <a:r>
              <a:rPr lang="en-US"/>
              <a:t>는 수정할 수 없음</a:t>
            </a:r>
            <a:r>
              <a:rPr lang="en-US"/>
              <a:t>. </a:t>
            </a:r>
            <a:r>
              <a:rPr lang="en-US"/>
              <a:t>단 브랜치 생성은 가능</a:t>
            </a:r>
            <a:endParaRPr/>
          </a:p>
          <a:p>
            <a:endParaRPr/>
          </a:p>
          <a:p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  <a:p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641880" y="4800600"/>
            <a:ext cx="6672960" cy="4524480"/>
          </a:xfrm>
          <a:prstGeom prst="rect">
            <a:avLst/>
          </a:prstGeom>
        </p:spPr>
        <p:txBody>
          <a:bodyPr bIns="0" lIns="0" rIns="0" tIns="0" wrap="none"/>
          <a:p>
            <a:pPr>
              <a:lnSpc>
                <a:spcPct val="100000"/>
              </a:lnSpc>
            </a:pPr>
            <a:r>
              <a:rPr lang="en-US"/>
              <a:t>바로 합치기는 하나의 브랜치를 선택해서 다른 브랜치와 합친다</a:t>
            </a:r>
            <a:r>
              <a:rPr lang="en-US"/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/>
              <a:t> </a:t>
            </a:r>
            <a:r>
              <a:rPr lang="en-US"/>
              <a:t>해당 브랜치의 전체 이력을다른 브랜치에 반영하고자 할 때 사용한다</a:t>
            </a:r>
            <a:r>
              <a:rPr lang="en-US"/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/>
              <a:t>현재 브랜치를 합치고자하는 브랜치로 전환 한 뒤에 </a:t>
            </a:r>
            <a:r>
              <a:rPr lang="en-US"/>
              <a:t>git merge </a:t>
            </a:r>
            <a:r>
              <a:rPr lang="en-US"/>
              <a:t>브랜치명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/>
              <a:t>새로운 기능이나 버그를 수정 한뒤에 합칠경우 마지막 최종본만 필요로 한다</a:t>
            </a:r>
            <a:r>
              <a:rPr lang="en-US"/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/>
              <a:t> </a:t>
            </a:r>
            <a:r>
              <a:rPr lang="en-US"/>
              <a:t>이때에 커밋 합치기를 이용한다</a:t>
            </a:r>
            <a:r>
              <a:rPr lang="en-US"/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/>
              <a:t>합친후에 </a:t>
            </a:r>
            <a:r>
              <a:rPr lang="en-US"/>
              <a:t>COMMIT</a:t>
            </a:r>
            <a:r>
              <a:rPr lang="en-US"/>
              <a:t>를 해야 최종적으로 합쳐진다</a:t>
            </a:r>
            <a:r>
              <a:rPr lang="en-US"/>
              <a:t>.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/>
              <a:t>브랜치간에 전체를 합치는 대신 하나의 커밋만 합칠 필요가 있을 때 이용</a:t>
            </a:r>
            <a:r>
              <a:rPr lang="en-US"/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/>
              <a:t> </a:t>
            </a:r>
            <a:r>
              <a:rPr lang="en-US"/>
              <a:t>브랜치에 아직 사용할 수 없는 기능이 있거나 준비가 안된 변경 사항이</a:t>
            </a:r>
            <a:endParaRPr/>
          </a:p>
          <a:p>
            <a:pPr>
              <a:lnSpc>
                <a:spcPct val="100000"/>
              </a:lnSpc>
            </a:pPr>
            <a:r>
              <a:rPr lang="en-US"/>
              <a:t> </a:t>
            </a:r>
            <a:r>
              <a:rPr lang="en-US"/>
              <a:t>있을 경우 이용</a:t>
            </a:r>
            <a:r>
              <a:rPr lang="en-US"/>
              <a:t>.</a:t>
            </a:r>
            <a:endParaRPr/>
          </a:p>
          <a:p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  <a:p>
            <a:endParaRPr/>
          </a:p>
        </p:txBody>
      </p:sp>
      <p:sp>
        <p:nvSpPr>
          <p:cNvPr id="240" name="CustomShape 2"/>
          <p:cNvSpPr/>
          <p:nvPr/>
        </p:nvSpPr>
        <p:spPr>
          <a:xfrm>
            <a:off x="777960" y="477828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Git merge tool</a:t>
            </a:r>
            <a:r>
              <a:rPr lang="en-US"/>
              <a:t>에는 </a:t>
            </a:r>
            <a:r>
              <a:rPr lang="en-US"/>
              <a:t>kdiff3, tkdiff, meld, xxdiff, emerge, vimdiff, gvimdiff, ecmerge, opendif</a:t>
            </a:r>
            <a:r>
              <a:rPr lang="en-US"/>
              <a:t>가 있다</a:t>
            </a:r>
            <a:r>
              <a:rPr lang="en-US"/>
              <a:t>.</a:t>
            </a:r>
            <a:endParaRPr/>
          </a:p>
          <a:p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  <a:p>
            <a:endParaRPr/>
          </a:p>
        </p:txBody>
      </p:sp>
      <p:sp>
        <p:nvSpPr>
          <p:cNvPr id="242" name="CustomShape 2"/>
          <p:cNvSpPr/>
          <p:nvPr/>
        </p:nvSpPr>
        <p:spPr>
          <a:xfrm>
            <a:off x="641880" y="4800600"/>
            <a:ext cx="6672960" cy="4524480"/>
          </a:xfrm>
          <a:prstGeom prst="rect">
            <a:avLst/>
          </a:prstGeom>
        </p:spPr>
        <p:txBody>
          <a:bodyPr bIns="0" lIns="0" rIns="0" tIns="0" wrap="none"/>
          <a:p>
            <a:pPr>
              <a:lnSpc>
                <a:spcPct val="100000"/>
              </a:lnSpc>
            </a:pPr>
            <a:r>
              <a:rPr lang="en-US"/>
              <a:t>충돌이 있을 경우 위와같이 </a:t>
            </a:r>
            <a:r>
              <a:rPr lang="en-US"/>
              <a:t>CONFILCT</a:t>
            </a:r>
            <a:r>
              <a:rPr lang="en-US"/>
              <a:t>가 발생하고 중단된다</a:t>
            </a:r>
            <a:r>
              <a:rPr lang="en-US"/>
              <a:t>.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/>
              <a:t>그림처럼 </a:t>
            </a:r>
            <a:r>
              <a:rPr lang="en-US"/>
              <a:t>HEAD</a:t>
            </a:r>
            <a:r>
              <a:rPr lang="en-US"/>
              <a:t>와 합칠 다른 브랜치의 충돌 코드를 알려준다</a:t>
            </a:r>
            <a:r>
              <a:rPr lang="en-US"/>
              <a:t>.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/>
              <a:t>직접 수정할 수 있다</a:t>
            </a:r>
            <a:r>
              <a:rPr lang="en-US"/>
              <a:t>.</a:t>
            </a:r>
            <a:endParaRPr/>
          </a:p>
          <a:p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  <a:p>
            <a:endParaRPr/>
          </a:p>
        </p:txBody>
      </p:sp>
      <p:sp>
        <p:nvSpPr>
          <p:cNvPr id="244" name="CustomShape 2"/>
          <p:cNvSpPr/>
          <p:nvPr/>
        </p:nvSpPr>
        <p:spPr>
          <a:xfrm>
            <a:off x="641880" y="4800600"/>
            <a:ext cx="6672960" cy="4524480"/>
          </a:xfrm>
          <a:prstGeom prst="rect">
            <a:avLst/>
          </a:prstGeom>
        </p:spPr>
        <p:txBody>
          <a:bodyPr bIns="0" lIns="0" rIns="0" tIns="0" wrap="none"/>
          <a:p>
            <a:pPr>
              <a:lnSpc>
                <a:spcPct val="100000"/>
              </a:lnSpc>
            </a:pPr>
            <a:r>
              <a:rPr lang="en-US"/>
              <a:t>Meld</a:t>
            </a:r>
            <a:r>
              <a:rPr lang="en-US"/>
              <a:t>라는 </a:t>
            </a:r>
            <a:r>
              <a:rPr lang="en-US"/>
              <a:t>Merge Tool</a:t>
            </a:r>
            <a:r>
              <a:rPr lang="en-US"/>
              <a:t>을 이용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/>
              <a:t>그외에도 많은 툴들이 있음</a:t>
            </a:r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  <a:p>
            <a:endParaRPr/>
          </a:p>
        </p:txBody>
      </p:sp>
      <p:sp>
        <p:nvSpPr>
          <p:cNvPr id="246" name="CustomShape 2"/>
          <p:cNvSpPr/>
          <p:nvPr/>
        </p:nvSpPr>
        <p:spPr>
          <a:xfrm>
            <a:off x="228600" y="4778280"/>
            <a:ext cx="7314840" cy="50511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이력을 변경하는 동작은 때로는 위험하다</a:t>
            </a:r>
            <a:r>
              <a:rPr lang="en-US"/>
              <a:t>.</a:t>
            </a:r>
            <a:endParaRPr/>
          </a:p>
          <a:p>
            <a:r>
              <a:rPr lang="en-US"/>
              <a:t>푸싱을 하기 전 지역 저장소에서 이력을 변경하는 작업은 괜찮으나 이미</a:t>
            </a:r>
            <a:endParaRPr/>
          </a:p>
          <a:p>
            <a:r>
              <a:rPr lang="en-US"/>
              <a:t> </a:t>
            </a:r>
            <a:r>
              <a:rPr lang="en-US"/>
              <a:t>push</a:t>
            </a:r>
            <a:r>
              <a:rPr lang="en-US"/>
              <a:t>한 이력을 변경하는 작업은 위험하다</a:t>
            </a:r>
            <a:r>
              <a:rPr lang="en-US"/>
              <a:t>. </a:t>
            </a:r>
            <a:endParaRPr/>
          </a:p>
          <a:p>
            <a:r>
              <a:rPr lang="en-US"/>
              <a:t>이미 다른 사람이 </a:t>
            </a:r>
            <a:r>
              <a:rPr lang="en-US"/>
              <a:t>fetch</a:t>
            </a:r>
            <a:r>
              <a:rPr lang="en-US"/>
              <a:t>한 경우 이력을 변경할경우 문제가 생길 수 있다</a:t>
            </a:r>
            <a:r>
              <a:rPr lang="en-US"/>
              <a:t>.</a:t>
            </a:r>
            <a:endParaRPr/>
          </a:p>
          <a:p>
            <a:r>
              <a:rPr lang="en-US"/>
              <a:t>-C </a:t>
            </a:r>
            <a:r>
              <a:rPr lang="en-US"/>
              <a:t>이용시 원래 사용한 로그메시지 이용</a:t>
            </a:r>
            <a:endParaRPr/>
          </a:p>
          <a:p>
            <a:r>
              <a:rPr lang="en-US"/>
              <a:t>HEAD</a:t>
            </a:r>
            <a:r>
              <a:rPr lang="en-US"/>
              <a:t>대신 다른 커밋명 사용 가능</a:t>
            </a:r>
            <a:r>
              <a:rPr lang="en-US"/>
              <a:t>.</a:t>
            </a:r>
            <a:endParaRPr/>
          </a:p>
          <a:p>
            <a:r>
              <a:rPr lang="en-US"/>
              <a:t>수정한 것은 마지막으로 실행한 커밋에만 사용해야한다</a:t>
            </a:r>
            <a:r>
              <a:rPr lang="en-US"/>
              <a:t>.</a:t>
            </a:r>
            <a:endParaRPr/>
          </a:p>
          <a:p>
            <a:r>
              <a:rPr lang="en-US"/>
              <a:t>실수 이후 여러번 커밋한 경우 </a:t>
            </a:r>
            <a:r>
              <a:rPr lang="en-US"/>
              <a:t>git revert</a:t>
            </a:r>
            <a:r>
              <a:rPr lang="en-US"/>
              <a:t>사용</a:t>
            </a:r>
            <a:endParaRPr/>
          </a:p>
          <a:p>
            <a:r>
              <a:rPr lang="en-US"/>
              <a:t>-n </a:t>
            </a:r>
            <a:r>
              <a:rPr lang="en-US"/>
              <a:t>매개변수는 여러번 되돌릴 때 유용 명령어 입력 시 커밋하지않고</a:t>
            </a:r>
            <a:endParaRPr/>
          </a:p>
          <a:p>
            <a:r>
              <a:rPr lang="en-US"/>
              <a:t> </a:t>
            </a:r>
            <a:r>
              <a:rPr lang="en-US"/>
              <a:t>스테이징 한뒤 기다림</a:t>
            </a:r>
            <a:endParaRPr/>
          </a:p>
          <a:p>
            <a:r>
              <a:rPr lang="en-US"/>
              <a:t>Revert</a:t>
            </a:r>
            <a:r>
              <a:rPr lang="en-US"/>
              <a:t>명령 모두 수행 후 커밋하면 됨</a:t>
            </a:r>
            <a:r>
              <a:rPr lang="en-US"/>
              <a:t>.</a:t>
            </a:r>
            <a:endParaRPr/>
          </a:p>
          <a:p>
            <a:r>
              <a:rPr lang="en-US"/>
              <a:t>항상 역순으로 돌려놓아야 함</a:t>
            </a:r>
            <a:r>
              <a:rPr lang="en-US"/>
              <a:t>. --no-edit </a:t>
            </a:r>
            <a:r>
              <a:rPr lang="en-US"/>
              <a:t>이용 시 기본 메시지 이용 커밋</a:t>
            </a:r>
            <a:endParaRPr/>
          </a:p>
          <a:p>
            <a:r>
              <a:rPr lang="en-US"/>
              <a:t>Reset </a:t>
            </a:r>
            <a:r>
              <a:rPr lang="en-US"/>
              <a:t>명령은 사용자가 원하는 상태로 저장소를 재설정 할 수 있다</a:t>
            </a:r>
            <a:r>
              <a:rPr lang="en-US"/>
              <a:t>.</a:t>
            </a:r>
            <a:endParaRPr/>
          </a:p>
          <a:p>
            <a:r>
              <a:rPr lang="en-US"/>
              <a:t>^</a:t>
            </a:r>
            <a:r>
              <a:rPr lang="en-US"/>
              <a:t>과 </a:t>
            </a:r>
            <a:r>
              <a:rPr lang="en-US"/>
              <a:t>~N</a:t>
            </a:r>
            <a:r>
              <a:rPr lang="en-US"/>
              <a:t>형식의 커밋명을 이용할 수 있다</a:t>
            </a:r>
            <a:r>
              <a:rPr lang="en-US"/>
              <a:t>.</a:t>
            </a:r>
            <a:endParaRPr/>
          </a:p>
          <a:p>
            <a:r>
              <a:rPr lang="en-US"/>
              <a:t>이—</a:t>
            </a:r>
            <a:r>
              <a:rPr lang="en-US"/>
              <a:t>soft</a:t>
            </a:r>
            <a:r>
              <a:rPr lang="en-US"/>
              <a:t>옵션은 이전 커밋을 스테이징하지만 커밋하지 않는다</a:t>
            </a:r>
            <a:r>
              <a:rPr lang="en-US"/>
              <a:t>. </a:t>
            </a:r>
            <a:r>
              <a:rPr lang="en-US"/>
              <a:t>이전 </a:t>
            </a:r>
            <a:endParaRPr/>
          </a:p>
          <a:p>
            <a:r>
              <a:rPr lang="en-US"/>
              <a:t>커밋을 수정할수 있게 된다</a:t>
            </a:r>
            <a:r>
              <a:rPr lang="en-US"/>
              <a:t>. --hard</a:t>
            </a:r>
            <a:r>
              <a:rPr lang="en-US"/>
              <a:t>옵션은 저장소와 작업 트리에서 </a:t>
            </a:r>
            <a:endParaRPr/>
          </a:p>
          <a:p>
            <a:r>
              <a:rPr lang="en-US"/>
              <a:t>커밋을 제거해버린다</a:t>
            </a:r>
            <a:r>
              <a:rPr lang="en-US"/>
              <a:t>.</a:t>
            </a:r>
            <a:endParaRPr/>
          </a:p>
          <a:p>
            <a:r>
              <a:rPr lang="en-US"/>
              <a:t>Rebase </a:t>
            </a:r>
            <a:r>
              <a:rPr lang="en-US"/>
              <a:t>명령어를 이용하여 순서를 바꾸거나 합치거나 나눌 수 있다</a:t>
            </a:r>
            <a:r>
              <a:rPr lang="en-US"/>
              <a:t>.</a:t>
            </a:r>
            <a:endParaRPr/>
          </a:p>
          <a:p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  <a:p>
            <a:endParaRPr/>
          </a:p>
        </p:txBody>
      </p:sp>
      <p:sp>
        <p:nvSpPr>
          <p:cNvPr id="248" name="CustomShape 2"/>
          <p:cNvSpPr/>
          <p:nvPr/>
        </p:nvSpPr>
        <p:spPr>
          <a:xfrm>
            <a:off x="228600" y="4778280"/>
            <a:ext cx="7314840" cy="50511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이력을 변경하는 동작은 때로는 위험하다</a:t>
            </a:r>
            <a:r>
              <a:rPr lang="en-US"/>
              <a:t>.</a:t>
            </a:r>
            <a:endParaRPr/>
          </a:p>
          <a:p>
            <a:r>
              <a:rPr lang="en-US"/>
              <a:t>푸싱을 하기 전 지역 저장소에서 이력을 변경하는 작업은 괜찮으나 이미</a:t>
            </a:r>
            <a:endParaRPr/>
          </a:p>
          <a:p>
            <a:r>
              <a:rPr lang="en-US"/>
              <a:t> </a:t>
            </a:r>
            <a:r>
              <a:rPr lang="en-US"/>
              <a:t>push</a:t>
            </a:r>
            <a:r>
              <a:rPr lang="en-US"/>
              <a:t>한 이력을 변경하는 작업은 위험하다</a:t>
            </a:r>
            <a:r>
              <a:rPr lang="en-US"/>
              <a:t>. </a:t>
            </a:r>
            <a:endParaRPr/>
          </a:p>
          <a:p>
            <a:r>
              <a:rPr lang="en-US"/>
              <a:t>이미 다른 사람이 </a:t>
            </a:r>
            <a:r>
              <a:rPr lang="en-US"/>
              <a:t>fetch</a:t>
            </a:r>
            <a:r>
              <a:rPr lang="en-US"/>
              <a:t>한 경우 이력을 변경할경우 문제가 생길 수 있다</a:t>
            </a:r>
            <a:r>
              <a:rPr lang="en-US"/>
              <a:t>.</a:t>
            </a:r>
            <a:endParaRPr/>
          </a:p>
          <a:p>
            <a:r>
              <a:rPr lang="en-US"/>
              <a:t>-C </a:t>
            </a:r>
            <a:r>
              <a:rPr lang="en-US"/>
              <a:t>이용시 원래 사용한 로그메시지 이용</a:t>
            </a:r>
            <a:endParaRPr/>
          </a:p>
          <a:p>
            <a:r>
              <a:rPr lang="en-US"/>
              <a:t>HEAD</a:t>
            </a:r>
            <a:r>
              <a:rPr lang="en-US"/>
              <a:t>대신 다른 커밋명 사용 가능</a:t>
            </a:r>
            <a:r>
              <a:rPr lang="en-US"/>
              <a:t>.</a:t>
            </a:r>
            <a:endParaRPr/>
          </a:p>
          <a:p>
            <a:r>
              <a:rPr lang="en-US"/>
              <a:t>수정한 것은 마지막으로 실행한 커밋에만 사용해야한다</a:t>
            </a:r>
            <a:r>
              <a:rPr lang="en-US"/>
              <a:t>.</a:t>
            </a:r>
            <a:endParaRPr/>
          </a:p>
          <a:p>
            <a:r>
              <a:rPr lang="en-US"/>
              <a:t>실수 이후 여러번 커밋한 경우 </a:t>
            </a:r>
            <a:r>
              <a:rPr lang="en-US"/>
              <a:t>git revert</a:t>
            </a:r>
            <a:r>
              <a:rPr lang="en-US"/>
              <a:t>사용</a:t>
            </a:r>
            <a:endParaRPr/>
          </a:p>
          <a:p>
            <a:r>
              <a:rPr lang="en-US"/>
              <a:t>-n </a:t>
            </a:r>
            <a:r>
              <a:rPr lang="en-US"/>
              <a:t>매개변수는 여러번 되돌릴 때 유용 명령어 입력 시 커밋하지않고</a:t>
            </a:r>
            <a:endParaRPr/>
          </a:p>
          <a:p>
            <a:r>
              <a:rPr lang="en-US"/>
              <a:t> </a:t>
            </a:r>
            <a:r>
              <a:rPr lang="en-US"/>
              <a:t>스테이징 한뒤 기다림</a:t>
            </a:r>
            <a:endParaRPr/>
          </a:p>
          <a:p>
            <a:r>
              <a:rPr lang="en-US"/>
              <a:t>Revert</a:t>
            </a:r>
            <a:r>
              <a:rPr lang="en-US"/>
              <a:t>명령 모두 수행 후 커밋하면 됨</a:t>
            </a:r>
            <a:r>
              <a:rPr lang="en-US"/>
              <a:t>.</a:t>
            </a:r>
            <a:endParaRPr/>
          </a:p>
          <a:p>
            <a:r>
              <a:rPr lang="en-US"/>
              <a:t>항상 역순으로 돌려놓아야 함</a:t>
            </a:r>
            <a:r>
              <a:rPr lang="en-US"/>
              <a:t>. --no-edit </a:t>
            </a:r>
            <a:r>
              <a:rPr lang="en-US"/>
              <a:t>이용 시 기본 메시지 이용 커밋</a:t>
            </a:r>
            <a:endParaRPr/>
          </a:p>
          <a:p>
            <a:r>
              <a:rPr lang="en-US"/>
              <a:t>Reset </a:t>
            </a:r>
            <a:r>
              <a:rPr lang="en-US"/>
              <a:t>명령은 사용자가 원하는 상태로 저장소를 재설정 할 수 있다</a:t>
            </a:r>
            <a:r>
              <a:rPr lang="en-US"/>
              <a:t>.</a:t>
            </a:r>
            <a:endParaRPr/>
          </a:p>
          <a:p>
            <a:r>
              <a:rPr lang="en-US"/>
              <a:t>^</a:t>
            </a:r>
            <a:r>
              <a:rPr lang="en-US"/>
              <a:t>과 </a:t>
            </a:r>
            <a:r>
              <a:rPr lang="en-US"/>
              <a:t>~N</a:t>
            </a:r>
            <a:r>
              <a:rPr lang="en-US"/>
              <a:t>형식의 커밋명을 이용할 수 있다</a:t>
            </a:r>
            <a:r>
              <a:rPr lang="en-US"/>
              <a:t>.</a:t>
            </a:r>
            <a:endParaRPr/>
          </a:p>
          <a:p>
            <a:r>
              <a:rPr lang="en-US"/>
              <a:t>이—</a:t>
            </a:r>
            <a:r>
              <a:rPr lang="en-US"/>
              <a:t>soft</a:t>
            </a:r>
            <a:r>
              <a:rPr lang="en-US"/>
              <a:t>옵션은 이전 커밋을 스테이징하지만 커밋하지 않는다</a:t>
            </a:r>
            <a:r>
              <a:rPr lang="en-US"/>
              <a:t>. </a:t>
            </a:r>
            <a:r>
              <a:rPr lang="en-US"/>
              <a:t>이전 </a:t>
            </a:r>
            <a:endParaRPr/>
          </a:p>
          <a:p>
            <a:r>
              <a:rPr lang="en-US"/>
              <a:t>커밋을 수정할수 있게 된다</a:t>
            </a:r>
            <a:r>
              <a:rPr lang="en-US"/>
              <a:t>. --hard</a:t>
            </a:r>
            <a:r>
              <a:rPr lang="en-US"/>
              <a:t>옵션은 저장소와 작업 트리에서 </a:t>
            </a:r>
            <a:endParaRPr/>
          </a:p>
          <a:p>
            <a:r>
              <a:rPr lang="en-US"/>
              <a:t>커밋을 제거해버린다</a:t>
            </a:r>
            <a:r>
              <a:rPr lang="en-US"/>
              <a:t>.</a:t>
            </a:r>
            <a:endParaRPr/>
          </a:p>
          <a:p>
            <a:r>
              <a:rPr lang="en-US"/>
              <a:t>Rebase </a:t>
            </a:r>
            <a:r>
              <a:rPr lang="en-US"/>
              <a:t>명령어를 이용하여 순서를 바꾸거나 합치거나 나눌 수 있다</a:t>
            </a:r>
            <a:r>
              <a:rPr lang="en-US"/>
              <a:t>.</a:t>
            </a:r>
            <a:endParaRPr/>
          </a:p>
          <a:p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  <a:p>
            <a:endParaRPr/>
          </a:p>
        </p:txBody>
      </p:sp>
      <p:sp>
        <p:nvSpPr>
          <p:cNvPr id="250" name="CustomShape 2"/>
          <p:cNvSpPr/>
          <p:nvPr/>
        </p:nvSpPr>
        <p:spPr>
          <a:xfrm>
            <a:off x="228600" y="4778280"/>
            <a:ext cx="7314840" cy="50511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이력을 변경하는 동작은 때로는 위험하다</a:t>
            </a:r>
            <a:r>
              <a:rPr lang="en-US"/>
              <a:t>.</a:t>
            </a:r>
            <a:endParaRPr/>
          </a:p>
          <a:p>
            <a:r>
              <a:rPr lang="en-US"/>
              <a:t>푸싱을 하기 전 지역 저장소에서 이력을 변경하는 작업은 괜찮으나 이미</a:t>
            </a:r>
            <a:endParaRPr/>
          </a:p>
          <a:p>
            <a:r>
              <a:rPr lang="en-US"/>
              <a:t> </a:t>
            </a:r>
            <a:r>
              <a:rPr lang="en-US"/>
              <a:t>push</a:t>
            </a:r>
            <a:r>
              <a:rPr lang="en-US"/>
              <a:t>한 이력을 변경하는 작업은 위험하다</a:t>
            </a:r>
            <a:r>
              <a:rPr lang="en-US"/>
              <a:t>. </a:t>
            </a:r>
            <a:endParaRPr/>
          </a:p>
          <a:p>
            <a:r>
              <a:rPr lang="en-US"/>
              <a:t>이미 다른 사람이 </a:t>
            </a:r>
            <a:r>
              <a:rPr lang="en-US"/>
              <a:t>fetch</a:t>
            </a:r>
            <a:r>
              <a:rPr lang="en-US"/>
              <a:t>한 경우 이력을 변경할경우 문제가 생길 수 있다</a:t>
            </a:r>
            <a:r>
              <a:rPr lang="en-US"/>
              <a:t>.</a:t>
            </a:r>
            <a:endParaRPr/>
          </a:p>
          <a:p>
            <a:r>
              <a:rPr lang="en-US"/>
              <a:t>-C </a:t>
            </a:r>
            <a:r>
              <a:rPr lang="en-US"/>
              <a:t>이용시 원래 사용한 로그메시지 이용</a:t>
            </a:r>
            <a:endParaRPr/>
          </a:p>
          <a:p>
            <a:r>
              <a:rPr lang="en-US"/>
              <a:t>HEAD</a:t>
            </a:r>
            <a:r>
              <a:rPr lang="en-US"/>
              <a:t>대신 다른 커밋명 사용 가능</a:t>
            </a:r>
            <a:r>
              <a:rPr lang="en-US"/>
              <a:t>.</a:t>
            </a:r>
            <a:endParaRPr/>
          </a:p>
          <a:p>
            <a:r>
              <a:rPr lang="en-US"/>
              <a:t>수정한 것은 마지막으로 실행한 커밋에만 사용해야한다</a:t>
            </a:r>
            <a:r>
              <a:rPr lang="en-US"/>
              <a:t>.</a:t>
            </a:r>
            <a:endParaRPr/>
          </a:p>
          <a:p>
            <a:r>
              <a:rPr lang="en-US"/>
              <a:t>실수 이후 여러번 커밋한 경우 </a:t>
            </a:r>
            <a:r>
              <a:rPr lang="en-US"/>
              <a:t>git revert</a:t>
            </a:r>
            <a:r>
              <a:rPr lang="en-US"/>
              <a:t>사용</a:t>
            </a:r>
            <a:endParaRPr/>
          </a:p>
          <a:p>
            <a:r>
              <a:rPr lang="en-US"/>
              <a:t>-n </a:t>
            </a:r>
            <a:r>
              <a:rPr lang="en-US"/>
              <a:t>매개변수는 여러번 되돌릴 때 유용 명령어 입력 시 커밋하지않고</a:t>
            </a:r>
            <a:endParaRPr/>
          </a:p>
          <a:p>
            <a:r>
              <a:rPr lang="en-US"/>
              <a:t> </a:t>
            </a:r>
            <a:r>
              <a:rPr lang="en-US"/>
              <a:t>스테이징 한뒤 기다림</a:t>
            </a:r>
            <a:endParaRPr/>
          </a:p>
          <a:p>
            <a:r>
              <a:rPr lang="en-US"/>
              <a:t>Revert</a:t>
            </a:r>
            <a:r>
              <a:rPr lang="en-US"/>
              <a:t>명령 모두 수행 후 커밋하면 됨</a:t>
            </a:r>
            <a:r>
              <a:rPr lang="en-US"/>
              <a:t>.</a:t>
            </a:r>
            <a:endParaRPr/>
          </a:p>
          <a:p>
            <a:r>
              <a:rPr lang="en-US"/>
              <a:t>항상 역순으로 돌려놓아야 함</a:t>
            </a:r>
            <a:r>
              <a:rPr lang="en-US"/>
              <a:t>. --no-edit </a:t>
            </a:r>
            <a:r>
              <a:rPr lang="en-US"/>
              <a:t>이용 시 기본 메시지 이용 커밋</a:t>
            </a:r>
            <a:endParaRPr/>
          </a:p>
          <a:p>
            <a:r>
              <a:rPr lang="en-US"/>
              <a:t>Reset </a:t>
            </a:r>
            <a:r>
              <a:rPr lang="en-US"/>
              <a:t>명령은 사용자가 원하는 상태로 저장소를 재설정 할 수 있다</a:t>
            </a:r>
            <a:r>
              <a:rPr lang="en-US"/>
              <a:t>.</a:t>
            </a:r>
            <a:endParaRPr/>
          </a:p>
          <a:p>
            <a:r>
              <a:rPr lang="en-US"/>
              <a:t>^</a:t>
            </a:r>
            <a:r>
              <a:rPr lang="en-US"/>
              <a:t>과 </a:t>
            </a:r>
            <a:r>
              <a:rPr lang="en-US"/>
              <a:t>~N</a:t>
            </a:r>
            <a:r>
              <a:rPr lang="en-US"/>
              <a:t>형식의 커밋명을 이용할 수 있다</a:t>
            </a:r>
            <a:r>
              <a:rPr lang="en-US"/>
              <a:t>.</a:t>
            </a:r>
            <a:endParaRPr/>
          </a:p>
          <a:p>
            <a:r>
              <a:rPr lang="en-US"/>
              <a:t>이—</a:t>
            </a:r>
            <a:r>
              <a:rPr lang="en-US"/>
              <a:t>soft</a:t>
            </a:r>
            <a:r>
              <a:rPr lang="en-US"/>
              <a:t>옵션은 이전 커밋을 스테이징하지만 커밋하지 않는다</a:t>
            </a:r>
            <a:r>
              <a:rPr lang="en-US"/>
              <a:t>. </a:t>
            </a:r>
            <a:r>
              <a:rPr lang="en-US"/>
              <a:t>이전 </a:t>
            </a:r>
            <a:endParaRPr/>
          </a:p>
          <a:p>
            <a:r>
              <a:rPr lang="en-US"/>
              <a:t>커밋을 수정할수 있게 된다</a:t>
            </a:r>
            <a:r>
              <a:rPr lang="en-US"/>
              <a:t>. --hard</a:t>
            </a:r>
            <a:r>
              <a:rPr lang="en-US"/>
              <a:t>옵션은 저장소와 작업 트리에서 </a:t>
            </a:r>
            <a:endParaRPr/>
          </a:p>
          <a:p>
            <a:r>
              <a:rPr lang="en-US"/>
              <a:t>커밋을 제거해버린다</a:t>
            </a:r>
            <a:r>
              <a:rPr lang="en-US"/>
              <a:t>.</a:t>
            </a:r>
            <a:endParaRPr/>
          </a:p>
          <a:p>
            <a:r>
              <a:rPr lang="en-US"/>
              <a:t>Rebase </a:t>
            </a:r>
            <a:r>
              <a:rPr lang="en-US"/>
              <a:t>명령어를 이용하여 순서를 바꾸거나 합치거나 나눌 수 있다</a:t>
            </a:r>
            <a:r>
              <a:rPr lang="en-US"/>
              <a:t>.</a:t>
            </a:r>
            <a:endParaRPr/>
          </a:p>
          <a:p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  <a:p>
            <a:endParaRPr/>
          </a:p>
        </p:txBody>
      </p:sp>
      <p:sp>
        <p:nvSpPr>
          <p:cNvPr id="252" name="CustomShape 2"/>
          <p:cNvSpPr/>
          <p:nvPr/>
        </p:nvSpPr>
        <p:spPr>
          <a:xfrm>
            <a:off x="228600" y="4778280"/>
            <a:ext cx="7314840" cy="50511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이력을 변경하는 동작은 때로는 위험하다</a:t>
            </a:r>
            <a:r>
              <a:rPr lang="en-US"/>
              <a:t>.</a:t>
            </a:r>
            <a:endParaRPr/>
          </a:p>
          <a:p>
            <a:r>
              <a:rPr lang="en-US"/>
              <a:t>푸싱을 하기 전 지역 저장소에서 이력을 변경하는 작업은 괜찮으나 이미</a:t>
            </a:r>
            <a:endParaRPr/>
          </a:p>
          <a:p>
            <a:r>
              <a:rPr lang="en-US"/>
              <a:t> </a:t>
            </a:r>
            <a:r>
              <a:rPr lang="en-US"/>
              <a:t>push</a:t>
            </a:r>
            <a:r>
              <a:rPr lang="en-US"/>
              <a:t>한 이력을 변경하는 작업은 위험하다</a:t>
            </a:r>
            <a:r>
              <a:rPr lang="en-US"/>
              <a:t>. </a:t>
            </a:r>
            <a:endParaRPr/>
          </a:p>
          <a:p>
            <a:r>
              <a:rPr lang="en-US"/>
              <a:t>이미 다른 사람이 </a:t>
            </a:r>
            <a:r>
              <a:rPr lang="en-US"/>
              <a:t>fetch</a:t>
            </a:r>
            <a:r>
              <a:rPr lang="en-US"/>
              <a:t>한 경우 이력을 변경할경우 문제가 생길 수 있다</a:t>
            </a:r>
            <a:r>
              <a:rPr lang="en-US"/>
              <a:t>.</a:t>
            </a:r>
            <a:endParaRPr/>
          </a:p>
          <a:p>
            <a:r>
              <a:rPr lang="en-US"/>
              <a:t>-C </a:t>
            </a:r>
            <a:r>
              <a:rPr lang="en-US"/>
              <a:t>이용시 원래 사용한 로그메시지 이용</a:t>
            </a:r>
            <a:endParaRPr/>
          </a:p>
          <a:p>
            <a:r>
              <a:rPr lang="en-US"/>
              <a:t>HEAD</a:t>
            </a:r>
            <a:r>
              <a:rPr lang="en-US"/>
              <a:t>대신 다른 커밋명 사용 가능</a:t>
            </a:r>
            <a:r>
              <a:rPr lang="en-US"/>
              <a:t>.</a:t>
            </a:r>
            <a:endParaRPr/>
          </a:p>
          <a:p>
            <a:r>
              <a:rPr lang="en-US"/>
              <a:t>수정한 것은 마지막으로 실행한 커밋에만 사용해야한다</a:t>
            </a:r>
            <a:r>
              <a:rPr lang="en-US"/>
              <a:t>.</a:t>
            </a:r>
            <a:endParaRPr/>
          </a:p>
          <a:p>
            <a:r>
              <a:rPr lang="en-US"/>
              <a:t>실수 이후 여러번 커밋한 경우 </a:t>
            </a:r>
            <a:r>
              <a:rPr lang="en-US"/>
              <a:t>git revert</a:t>
            </a:r>
            <a:r>
              <a:rPr lang="en-US"/>
              <a:t>사용</a:t>
            </a:r>
            <a:endParaRPr/>
          </a:p>
          <a:p>
            <a:r>
              <a:rPr lang="en-US"/>
              <a:t>-n </a:t>
            </a:r>
            <a:r>
              <a:rPr lang="en-US"/>
              <a:t>매개변수는 여러번 되돌릴 때 유용 명령어 입력 시 커밋하지않고</a:t>
            </a:r>
            <a:endParaRPr/>
          </a:p>
          <a:p>
            <a:r>
              <a:rPr lang="en-US"/>
              <a:t> </a:t>
            </a:r>
            <a:r>
              <a:rPr lang="en-US"/>
              <a:t>스테이징 한뒤 기다림</a:t>
            </a:r>
            <a:endParaRPr/>
          </a:p>
          <a:p>
            <a:r>
              <a:rPr lang="en-US"/>
              <a:t>Revert</a:t>
            </a:r>
            <a:r>
              <a:rPr lang="en-US"/>
              <a:t>명령 모두 수행 후 커밋하면 됨</a:t>
            </a:r>
            <a:r>
              <a:rPr lang="en-US"/>
              <a:t>.</a:t>
            </a:r>
            <a:endParaRPr/>
          </a:p>
          <a:p>
            <a:r>
              <a:rPr lang="en-US"/>
              <a:t>항상 역순으로 돌려놓아야 함</a:t>
            </a:r>
            <a:r>
              <a:rPr lang="en-US"/>
              <a:t>. --no-edit </a:t>
            </a:r>
            <a:r>
              <a:rPr lang="en-US"/>
              <a:t>이용 시 기본 메시지 이용 커밋</a:t>
            </a:r>
            <a:endParaRPr/>
          </a:p>
          <a:p>
            <a:r>
              <a:rPr lang="en-US"/>
              <a:t>Reset </a:t>
            </a:r>
            <a:r>
              <a:rPr lang="en-US"/>
              <a:t>명령은 사용자가 원하는 상태로 저장소를 재설정 할 수 있다</a:t>
            </a:r>
            <a:r>
              <a:rPr lang="en-US"/>
              <a:t>.</a:t>
            </a:r>
            <a:endParaRPr/>
          </a:p>
          <a:p>
            <a:r>
              <a:rPr lang="en-US"/>
              <a:t>^</a:t>
            </a:r>
            <a:r>
              <a:rPr lang="en-US"/>
              <a:t>과 </a:t>
            </a:r>
            <a:r>
              <a:rPr lang="en-US"/>
              <a:t>~N</a:t>
            </a:r>
            <a:r>
              <a:rPr lang="en-US"/>
              <a:t>형식의 커밋명을 이용할 수 있다</a:t>
            </a:r>
            <a:r>
              <a:rPr lang="en-US"/>
              <a:t>.</a:t>
            </a:r>
            <a:endParaRPr/>
          </a:p>
          <a:p>
            <a:r>
              <a:rPr lang="en-US"/>
              <a:t>이—</a:t>
            </a:r>
            <a:r>
              <a:rPr lang="en-US"/>
              <a:t>soft</a:t>
            </a:r>
            <a:r>
              <a:rPr lang="en-US"/>
              <a:t>옵션은 이전 커밋을 스테이징하지만 커밋하지 않는다</a:t>
            </a:r>
            <a:r>
              <a:rPr lang="en-US"/>
              <a:t>. </a:t>
            </a:r>
            <a:r>
              <a:rPr lang="en-US"/>
              <a:t>이전 </a:t>
            </a:r>
            <a:endParaRPr/>
          </a:p>
          <a:p>
            <a:r>
              <a:rPr lang="en-US"/>
              <a:t>커밋을 수정할수 있게 된다</a:t>
            </a:r>
            <a:r>
              <a:rPr lang="en-US"/>
              <a:t>. --hard</a:t>
            </a:r>
            <a:r>
              <a:rPr lang="en-US"/>
              <a:t>옵션은 저장소와 작업 트리에서 </a:t>
            </a:r>
            <a:endParaRPr/>
          </a:p>
          <a:p>
            <a:r>
              <a:rPr lang="en-US"/>
              <a:t>커밋을 제거해버린다</a:t>
            </a:r>
            <a:r>
              <a:rPr lang="en-US"/>
              <a:t>.</a:t>
            </a:r>
            <a:endParaRPr/>
          </a:p>
          <a:p>
            <a:r>
              <a:rPr lang="en-US"/>
              <a:t>Rebase </a:t>
            </a:r>
            <a:r>
              <a:rPr lang="en-US"/>
              <a:t>명령어를 이용하여 순서를 바꾸거나 합치거나 나눌 수 있다</a:t>
            </a:r>
            <a:r>
              <a:rPr lang="en-US"/>
              <a:t>.</a:t>
            </a:r>
            <a:endParaRPr/>
          </a:p>
          <a:p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  <a:p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777960" y="477828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a</a:t>
            </a:r>
            <a:endParaRPr/>
          </a:p>
          <a:p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  <a:p>
            <a:endParaRPr/>
          </a:p>
        </p:txBody>
      </p:sp>
      <p:sp>
        <p:nvSpPr>
          <p:cNvPr id="256" name="CustomShape 2"/>
          <p:cNvSpPr/>
          <p:nvPr/>
        </p:nvSpPr>
        <p:spPr>
          <a:xfrm>
            <a:off x="777960" y="477828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a</a:t>
            </a:r>
            <a:endParaRPr/>
          </a:p>
          <a:p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Msysgit : </a:t>
            </a:r>
            <a:r>
              <a:rPr lang="en-US"/>
              <a:t>에뮬레이션 대신 윈도 아키텍쳐를 이용해 </a:t>
            </a:r>
            <a:r>
              <a:rPr lang="en-US"/>
              <a:t>Git</a:t>
            </a:r>
            <a:r>
              <a:rPr lang="en-US"/>
              <a:t>를 윈도에서 이용할 수 있도록 </a:t>
            </a:r>
            <a:r>
              <a:rPr lang="en-US"/>
              <a:t>Git</a:t>
            </a:r>
            <a:r>
              <a:rPr lang="en-US"/>
              <a:t>에서 파생된 설치 패키지</a:t>
            </a:r>
            <a:r>
              <a:rPr lang="en-US"/>
              <a:t>. Git on Msys</a:t>
            </a:r>
            <a:r>
              <a:rPr lang="en-US"/>
              <a:t>라는 구글 코드에서 시작</a:t>
            </a:r>
            <a:r>
              <a:rPr lang="en-US"/>
              <a:t>.</a:t>
            </a:r>
            <a:endParaRPr/>
          </a:p>
          <a:p>
            <a:r>
              <a:rPr lang="en-US"/>
              <a:t>Cygwin : </a:t>
            </a:r>
            <a:r>
              <a:rPr lang="en-US"/>
              <a:t>바이너리 패키지의 </a:t>
            </a:r>
            <a:r>
              <a:rPr lang="en-US"/>
              <a:t>Git </a:t>
            </a:r>
            <a:r>
              <a:rPr lang="en-US"/>
              <a:t>을 설치</a:t>
            </a:r>
            <a:endParaRPr/>
          </a:p>
          <a:p>
            <a:endParaRPr/>
          </a:p>
          <a:p>
            <a:r>
              <a:rPr lang="en-US"/>
              <a:t>Linux : </a:t>
            </a:r>
            <a:r>
              <a:rPr lang="en-US"/>
              <a:t>소스파일 </a:t>
            </a:r>
            <a:r>
              <a:rPr lang="en-US"/>
              <a:t>/ </a:t>
            </a:r>
            <a:r>
              <a:rPr lang="en-US"/>
              <a:t>배포본 설치</a:t>
            </a:r>
            <a:endParaRPr/>
          </a:p>
          <a:p>
            <a:endParaRPr/>
          </a:p>
          <a:p>
            <a:r>
              <a:rPr lang="en-US"/>
              <a:t>MacIntosh : GUI</a:t>
            </a:r>
            <a:r>
              <a:rPr lang="en-US"/>
              <a:t>방식 </a:t>
            </a:r>
            <a:r>
              <a:rPr lang="en-US"/>
              <a:t>/ MacPorts</a:t>
            </a:r>
            <a:r>
              <a:rPr lang="en-US"/>
              <a:t>이용</a:t>
            </a: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4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Git</a:t>
            </a:r>
            <a:r>
              <a:rPr lang="en-US"/>
              <a:t>를 이용하려면 몇가지 정보가 필요</a:t>
            </a:r>
            <a:endParaRPr/>
          </a:p>
          <a:p>
            <a:r>
              <a:rPr lang="en-US"/>
              <a:t>분산 환경이란느 특성때문에 사용자 이름과 이메일 주소를 제공하는 중앙 저장소가 없으므로 </a:t>
            </a:r>
            <a:r>
              <a:rPr lang="en-US"/>
              <a:t>config</a:t>
            </a:r>
            <a:r>
              <a:rPr lang="en-US"/>
              <a:t>명령을 통해 이름과 이메일 주소를 설정한다</a:t>
            </a:r>
            <a:r>
              <a:rPr lang="en-US"/>
              <a:t>.</a:t>
            </a:r>
            <a:endParaRPr/>
          </a:p>
          <a:p>
            <a:r>
              <a:rPr lang="en-US"/>
              <a:t>전역값으로 설정하려면 –</a:t>
            </a:r>
            <a:r>
              <a:rPr lang="en-US"/>
              <a:t>global </a:t>
            </a:r>
            <a:r>
              <a:rPr lang="en-US"/>
              <a:t>옵션을 이용한다</a:t>
            </a:r>
            <a:r>
              <a:rPr lang="en-US"/>
              <a:t>.</a:t>
            </a:r>
            <a:endParaRPr/>
          </a:p>
          <a:p>
            <a:r>
              <a:rPr lang="en-US"/>
              <a:t>이외에도 </a:t>
            </a:r>
            <a:r>
              <a:rPr lang="en-US"/>
              <a:t>color</a:t>
            </a:r>
            <a:r>
              <a:rPr lang="en-US"/>
              <a:t>옵션 등 </a:t>
            </a:r>
            <a:r>
              <a:rPr lang="en-US"/>
              <a:t>130</a:t>
            </a:r>
            <a:r>
              <a:rPr lang="en-US"/>
              <a:t>개 이상의 값들을 설정할 수 있으나 기본적인 옵션은 위 두가지면 된다</a:t>
            </a:r>
            <a:r>
              <a:rPr lang="en-US"/>
              <a:t>.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124080" y="6356520"/>
            <a:ext cx="2892600" cy="362160"/>
          </a:xfrm>
          <a:prstGeom prst="rect">
            <a:avLst/>
          </a:prstGeom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US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US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US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en-US"/>
              <a:t>Ninth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hyperlink" Target="http://github.com/" TargetMode="External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://code.google.com/p/msysgit" TargetMode="External"/><Relationship Id="rId3" Type="http://schemas.openxmlformats.org/officeDocument/2006/relationships/hyperlink" Target="http://code.google.com/p/git-osx-installer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8" name="그림 7"/>
          <p:cNvPicPr/>
          <p:nvPr/>
        </p:nvPicPr>
        <p:blipFill>
          <a:blip r:embed="rId1"/>
          <a:stretch>
            <a:fillRect/>
          </a:stretch>
        </p:blipFill>
        <p:spPr>
          <a:xfrm>
            <a:off x="2076120" y="2185200"/>
            <a:ext cx="5013360" cy="3132360"/>
          </a:xfrm>
          <a:prstGeom prst="rect">
            <a:avLst/>
          </a:prstGeom>
        </p:spPr>
      </p:pic>
      <p:sp>
        <p:nvSpPr>
          <p:cNvPr id="9" name="CustomShape 1"/>
          <p:cNvSpPr/>
          <p:nvPr/>
        </p:nvSpPr>
        <p:spPr>
          <a:xfrm>
            <a:off x="2986560" y="1537560"/>
            <a:ext cx="3055680" cy="2190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3800">
                <a:solidFill>
                  <a:srgbClr val="7fa452"/>
                </a:solidFill>
                <a:latin typeface="-윤고딕330"/>
                <a:ea typeface="-윤고딕330"/>
              </a:rPr>
              <a:t>Git</a:t>
            </a:r>
            <a:endParaRPr/>
          </a:p>
        </p:txBody>
      </p:sp>
      <p:pic>
        <p:nvPicPr>
          <p:cNvPr descr="" id="10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295960" y="0"/>
            <a:ext cx="3845160" cy="1267200"/>
          </a:xfrm>
          <a:prstGeom prst="rect">
            <a:avLst/>
          </a:prstGeom>
        </p:spPr>
      </p:pic>
      <p:pic>
        <p:nvPicPr>
          <p:cNvPr descr="" id="11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879720" y="6858000"/>
            <a:ext cx="3870720" cy="125460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87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88" name="CustomShape 2"/>
          <p:cNvSpPr/>
          <p:nvPr/>
        </p:nvSpPr>
        <p:spPr>
          <a:xfrm>
            <a:off x="842400" y="1119600"/>
            <a:ext cx="8071200" cy="2127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Git </a:t>
            </a:r>
            <a:r>
              <a:rPr b="1" lang="en-US" sz="2000"/>
              <a:t>저장소 만들기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 init : </a:t>
            </a:r>
            <a:r>
              <a:rPr lang="en-US" sz="2000"/>
              <a:t>저장소 생성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/>
              <a:t>초기 브랜치 </a:t>
            </a:r>
            <a:r>
              <a:rPr lang="en-US" sz="2000"/>
              <a:t>: master branch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.git</a:t>
            </a:r>
            <a:r>
              <a:rPr lang="en-US" sz="2000"/>
              <a:t>폴더 생성</a:t>
            </a:r>
            <a:endParaRPr/>
          </a:p>
        </p:txBody>
      </p:sp>
      <p:pic>
        <p:nvPicPr>
          <p:cNvPr descr="" id="89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190880" y="3645000"/>
            <a:ext cx="7265520" cy="2055600"/>
          </a:xfrm>
          <a:prstGeom prst="rect">
            <a:avLst/>
          </a:prstGeom>
        </p:spPr>
      </p:pic>
      <p:sp>
        <p:nvSpPr>
          <p:cNvPr id="90" name="CustomShape 3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92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93" name="CustomShape 2"/>
          <p:cNvSpPr/>
          <p:nvPr/>
        </p:nvSpPr>
        <p:spPr>
          <a:xfrm>
            <a:off x="806400" y="1047600"/>
            <a:ext cx="8071200" cy="22827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Git </a:t>
            </a:r>
            <a:r>
              <a:rPr b="1" lang="en-US" sz="2000"/>
              <a:t>관리 목록에 추가하고 저장소에 올리기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add FILE_NAME :  Git Stage Area</a:t>
            </a:r>
            <a:r>
              <a:rPr lang="en-US" sz="1600"/>
              <a:t>에 등록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status :</a:t>
            </a:r>
            <a:r>
              <a:rPr lang="en-US" sz="1600"/>
              <a:t>현재 상태 확인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commit -m LOG :</a:t>
            </a:r>
            <a:r>
              <a:rPr lang="en-US" sz="1600"/>
              <a:t>저장소에 저장</a:t>
            </a:r>
            <a:endParaRPr/>
          </a:p>
          <a:p>
            <a:r>
              <a:rPr lang="en-US" sz="1600"/>
              <a:t>	</a:t>
            </a:r>
            <a:r>
              <a:rPr lang="en-US" sz="1600"/>
              <a:t>  </a:t>
            </a:r>
            <a:r>
              <a:rPr lang="en-US" sz="1600">
                <a:solidFill>
                  <a:srgbClr val="0000ff"/>
                </a:solidFill>
              </a:rPr>
              <a:t>(</a:t>
            </a:r>
            <a:r>
              <a:rPr lang="en-US" sz="1600">
                <a:solidFill>
                  <a:srgbClr val="0000ff"/>
                </a:solidFill>
              </a:rPr>
              <a:t>이 때 </a:t>
            </a:r>
            <a:r>
              <a:rPr lang="en-US" sz="1600">
                <a:solidFill>
                  <a:srgbClr val="0000ff"/>
                </a:solidFill>
              </a:rPr>
              <a:t>commit</a:t>
            </a:r>
            <a:r>
              <a:rPr lang="en-US" sz="1600">
                <a:solidFill>
                  <a:srgbClr val="0000ff"/>
                </a:solidFill>
              </a:rPr>
              <a:t>으로 저장된 저장소는 자신의 </a:t>
            </a:r>
            <a:r>
              <a:rPr lang="en-US" sz="1600">
                <a:solidFill>
                  <a:srgbClr val="0000ff"/>
                </a:solidFill>
              </a:rPr>
              <a:t>PC </a:t>
            </a:r>
            <a:r>
              <a:rPr lang="en-US" sz="1600">
                <a:solidFill>
                  <a:srgbClr val="0000ff"/>
                </a:solidFill>
              </a:rPr>
              <a:t>저장소이다</a:t>
            </a:r>
            <a:r>
              <a:rPr lang="en-US" sz="1600">
                <a:solidFill>
                  <a:srgbClr val="0000ff"/>
                </a:solidFill>
              </a:rPr>
              <a:t>.)</a:t>
            </a:r>
            <a:endParaRPr/>
          </a:p>
          <a:p>
            <a:endParaRPr/>
          </a:p>
          <a:p>
            <a:r>
              <a:rPr lang="en-US" sz="1600">
                <a:solidFill>
                  <a:srgbClr val="000000"/>
                </a:solidFill>
              </a:rPr>
              <a:t>	</a:t>
            </a:r>
            <a:r>
              <a:rPr lang="en-US" sz="1600">
                <a:solidFill>
                  <a:srgbClr val="000000"/>
                </a:solidFill>
              </a:rPr>
              <a:t>- git log : </a:t>
            </a:r>
            <a:r>
              <a:rPr lang="en-US" sz="1600">
                <a:solidFill>
                  <a:srgbClr val="000000"/>
                </a:solidFill>
              </a:rPr>
              <a:t>지금까지 </a:t>
            </a:r>
            <a:r>
              <a:rPr lang="en-US" sz="1600">
                <a:solidFill>
                  <a:srgbClr val="000000"/>
                </a:solidFill>
              </a:rPr>
              <a:t>commit</a:t>
            </a:r>
            <a:r>
              <a:rPr lang="en-US" sz="1600">
                <a:solidFill>
                  <a:srgbClr val="000000"/>
                </a:solidFill>
              </a:rPr>
              <a:t>한 </a:t>
            </a:r>
            <a:r>
              <a:rPr lang="en-US" sz="1600">
                <a:solidFill>
                  <a:srgbClr val="000000"/>
                </a:solidFill>
              </a:rPr>
              <a:t>Log </a:t>
            </a:r>
            <a:r>
              <a:rPr lang="en-US" sz="1600">
                <a:solidFill>
                  <a:srgbClr val="000000"/>
                </a:solidFill>
              </a:rPr>
              <a:t>확인</a:t>
            </a:r>
            <a:endParaRPr/>
          </a:p>
        </p:txBody>
      </p:sp>
      <p:pic>
        <p:nvPicPr>
          <p:cNvPr descr="" id="9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67000" y="3789000"/>
            <a:ext cx="7542000" cy="2970000"/>
          </a:xfrm>
          <a:prstGeom prst="rect">
            <a:avLst/>
          </a:prstGeom>
        </p:spPr>
      </p:pic>
      <p:sp>
        <p:nvSpPr>
          <p:cNvPr id="95" name="CustomShape 3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17" nodeType="tmRoot" restart="never">
          <p:childTnLst>
            <p:seq>
              <p:cTn id="1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97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pic>
        <p:nvPicPr>
          <p:cNvPr descr="" id="98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05120" y="1828800"/>
            <a:ext cx="5556240" cy="3206880"/>
          </a:xfrm>
          <a:prstGeom prst="rect">
            <a:avLst/>
          </a:prstGeom>
        </p:spPr>
      </p:pic>
      <p:sp>
        <p:nvSpPr>
          <p:cNvPr id="99" name="CustomShape 2"/>
          <p:cNvSpPr/>
          <p:nvPr/>
        </p:nvSpPr>
        <p:spPr>
          <a:xfrm>
            <a:off x="1905120" y="1828800"/>
            <a:ext cx="5556240" cy="3206880"/>
          </a:xfrm>
          <a:prstGeom prst="rect">
            <a:avLst/>
          </a:prstGeom>
        </p:spPr>
      </p:sp>
      <p:sp>
        <p:nvSpPr>
          <p:cNvPr id="100" name="CustomShape 3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19" nodeType="tmRoot" restart="never">
          <p:childTnLst>
            <p:seq>
              <p:cTn id="2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02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103" name="CustomShape 2"/>
          <p:cNvSpPr/>
          <p:nvPr/>
        </p:nvSpPr>
        <p:spPr>
          <a:xfrm>
            <a:off x="806400" y="1047600"/>
            <a:ext cx="8071200" cy="22827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차이점 살펴보기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diff : Staging, Commit </a:t>
            </a:r>
            <a:r>
              <a:rPr lang="en-US" sz="1600"/>
              <a:t>되지 않은 </a:t>
            </a:r>
            <a:r>
              <a:rPr lang="en-US" sz="1600"/>
              <a:t>Working directory</a:t>
            </a:r>
            <a:r>
              <a:rPr lang="en-US" sz="1600"/>
              <a:t>변경사항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diff --cached : Staging </a:t>
            </a:r>
            <a:r>
              <a:rPr lang="en-US" sz="1600"/>
              <a:t>된 변경사항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diff HEAD : </a:t>
            </a:r>
            <a:r>
              <a:rPr lang="en-US" sz="1600"/>
              <a:t>모든 변경사항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diff </a:t>
            </a:r>
            <a:r>
              <a:rPr lang="en-US" sz="1600">
                <a:solidFill>
                  <a:srgbClr val="ff0000"/>
                </a:solidFill>
              </a:rPr>
              <a:t>COMMIT_NAME</a:t>
            </a:r>
            <a:r>
              <a:rPr lang="en-US" sz="1600"/>
              <a:t> : </a:t>
            </a:r>
            <a:r>
              <a:rPr lang="en-US" sz="1600"/>
              <a:t>저장소간의 차이점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blame ( -L, LINE_NUMBER, LINE_NUMBER(LINE) ) FILE_NAME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log 18f822e.. : HEAD</a:t>
            </a:r>
            <a:r>
              <a:rPr lang="en-US" sz="1600"/>
              <a:t>를 생략으로 간주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log --pretty=format:”%h %s” 1.0..HEAD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log -1 HEAD^^^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log -1 HEAD~3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log --since=”5 hours”</a:t>
            </a:r>
            <a:endParaRPr/>
          </a:p>
        </p:txBody>
      </p:sp>
      <p:sp>
        <p:nvSpPr>
          <p:cNvPr id="104" name="CustomShape 3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21" nodeType="tmRoot" restart="never">
          <p:childTnLst>
            <p:seq>
              <p:cTn id="2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06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pic>
        <p:nvPicPr>
          <p:cNvPr descr="" id="10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19480" y="1476720"/>
            <a:ext cx="6352920" cy="4238280"/>
          </a:xfrm>
          <a:prstGeom prst="rect">
            <a:avLst/>
          </a:prstGeom>
        </p:spPr>
      </p:pic>
      <p:sp>
        <p:nvSpPr>
          <p:cNvPr id="108" name="CustomShape 2"/>
          <p:cNvSpPr/>
          <p:nvPr/>
        </p:nvSpPr>
        <p:spPr>
          <a:xfrm>
            <a:off x="4082400" y="1877760"/>
            <a:ext cx="129744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09" name="CustomShape 3"/>
          <p:cNvSpPr/>
          <p:nvPr/>
        </p:nvSpPr>
        <p:spPr>
          <a:xfrm>
            <a:off x="4082400" y="4650120"/>
            <a:ext cx="143856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10" name="CustomShape 4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23" nodeType="tmRoot" restart="never">
          <p:childTnLst>
            <p:seq>
              <p:cTn id="2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12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113" name="CustomShape 2"/>
          <p:cNvSpPr/>
          <p:nvPr/>
        </p:nvSpPr>
        <p:spPr>
          <a:xfrm>
            <a:off x="806400" y="1047600"/>
            <a:ext cx="8071200" cy="4894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브랜치</a:t>
            </a:r>
            <a:r>
              <a:rPr b="1" lang="en-US" sz="2000"/>
              <a:t>/</a:t>
            </a:r>
            <a:r>
              <a:rPr b="1" lang="en-US" sz="2000"/>
              <a:t>태그 사용하기</a:t>
            </a:r>
            <a:endParaRPr/>
          </a:p>
          <a:p>
            <a:endParaRPr/>
          </a:p>
          <a:p>
            <a:r>
              <a:rPr lang="en-US" sz="1600"/>
              <a:t>	</a:t>
            </a:r>
            <a:r>
              <a:rPr lang="en-US" sz="1600"/>
              <a:t>- git branch </a:t>
            </a:r>
            <a:r>
              <a:rPr lang="en-US" sz="1600">
                <a:solidFill>
                  <a:srgbClr val="ff0000"/>
                </a:solidFill>
              </a:rPr>
              <a:t>NEW_BRANCH </a:t>
            </a:r>
            <a:r>
              <a:rPr lang="en-US" sz="1600">
                <a:solidFill>
                  <a:srgbClr val="0047ff"/>
                </a:solidFill>
              </a:rPr>
              <a:t>ORIGINAL_BRANCH</a:t>
            </a:r>
            <a:endParaRPr/>
          </a:p>
          <a:p>
            <a:endParaRPr/>
          </a:p>
          <a:p>
            <a:r>
              <a:rPr lang="en-US" sz="1600">
                <a:solidFill>
                  <a:srgbClr val="000000"/>
                </a:solidFill>
              </a:rPr>
              <a:t>	</a:t>
            </a:r>
            <a:r>
              <a:rPr lang="en-US" sz="1600">
                <a:solidFill>
                  <a:srgbClr val="000000"/>
                </a:solidFill>
              </a:rPr>
              <a:t>- git checkout </a:t>
            </a:r>
            <a:r>
              <a:rPr lang="en-US" sz="1600">
                <a:solidFill>
                  <a:srgbClr val="ff0000"/>
                </a:solidFill>
              </a:rPr>
              <a:t>BRANCH_NAME</a:t>
            </a:r>
            <a:endParaRPr/>
          </a:p>
          <a:p>
            <a:endParaRPr/>
          </a:p>
          <a:p>
            <a:r>
              <a:rPr lang="en-US" sz="1600">
                <a:solidFill>
                  <a:srgbClr val="000000"/>
                </a:solidFill>
              </a:rPr>
              <a:t>	</a:t>
            </a:r>
            <a:r>
              <a:rPr lang="en-US" sz="1600">
                <a:solidFill>
                  <a:srgbClr val="000000"/>
                </a:solidFill>
              </a:rPr>
              <a:t>- git tag </a:t>
            </a:r>
            <a:r>
              <a:rPr lang="en-US" sz="1600">
                <a:solidFill>
                  <a:srgbClr val="ff0000"/>
                </a:solidFill>
              </a:rPr>
              <a:t>TAG_NAME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0000ff"/>
                </a:solidFill>
              </a:rPr>
              <a:t>BRANCH_NAME</a:t>
            </a:r>
            <a:endParaRPr/>
          </a:p>
          <a:p>
            <a:endParaRPr/>
          </a:p>
          <a:p>
            <a:r>
              <a:rPr lang="en-US" sz="1600">
                <a:solidFill>
                  <a:srgbClr val="000000"/>
                </a:solidFill>
              </a:rPr>
              <a:t>	</a:t>
            </a:r>
            <a:r>
              <a:rPr lang="en-US" sz="1600">
                <a:solidFill>
                  <a:srgbClr val="000000"/>
                </a:solidFill>
              </a:rPr>
              <a:t>- git branch</a:t>
            </a:r>
            <a:endParaRPr/>
          </a:p>
          <a:p>
            <a:endParaRPr/>
          </a:p>
          <a:p>
            <a:r>
              <a:rPr lang="en-US" sz="1600">
                <a:solidFill>
                  <a:srgbClr val="000000"/>
                </a:solidFill>
              </a:rPr>
              <a:t>	</a:t>
            </a:r>
            <a:r>
              <a:rPr lang="en-US" sz="1600">
                <a:solidFill>
                  <a:srgbClr val="000000"/>
                </a:solidFill>
              </a:rPr>
              <a:t>- git tag</a:t>
            </a:r>
            <a:endParaRPr/>
          </a:p>
          <a:p>
            <a:endParaRPr/>
          </a:p>
          <a:p>
            <a:endParaRPr/>
          </a:p>
          <a:p>
            <a:r>
              <a:rPr b="1" lang="en-US" sz="2000">
                <a:solidFill>
                  <a:srgbClr val="000000"/>
                </a:solidFill>
              </a:rPr>
              <a:t>□ </a:t>
            </a:r>
            <a:r>
              <a:rPr b="1" lang="en-US" sz="2000">
                <a:solidFill>
                  <a:srgbClr val="000000"/>
                </a:solidFill>
              </a:rPr>
              <a:t>원격 저장소 복제하기</a:t>
            </a:r>
            <a:endParaRPr/>
          </a:p>
          <a:p>
            <a:endParaRPr/>
          </a:p>
          <a:p>
            <a:r>
              <a:rPr lang="en-US" sz="2000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rgbClr val="000000"/>
                </a:solidFill>
              </a:rPr>
              <a:t>- git clone </a:t>
            </a:r>
            <a:r>
              <a:rPr lang="en-US" sz="2000">
                <a:solidFill>
                  <a:srgbClr val="ff0000"/>
                </a:solidFill>
              </a:rPr>
              <a:t>git://github.com/.....</a:t>
            </a:r>
            <a:endParaRPr/>
          </a:p>
        </p:txBody>
      </p:sp>
      <p:sp>
        <p:nvSpPr>
          <p:cNvPr id="114" name="CustomShape 3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25" nodeType="tmRoot" restart="never">
          <p:childTnLst>
            <p:seq>
              <p:cTn id="2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16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pic>
        <p:nvPicPr>
          <p:cNvPr descr="" id="11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05680" y="1083600"/>
            <a:ext cx="6352920" cy="3031200"/>
          </a:xfrm>
          <a:prstGeom prst="rect">
            <a:avLst/>
          </a:prstGeom>
        </p:spPr>
      </p:pic>
      <p:sp>
        <p:nvSpPr>
          <p:cNvPr id="118" name="CustomShape 2"/>
          <p:cNvSpPr/>
          <p:nvPr/>
        </p:nvSpPr>
        <p:spPr>
          <a:xfrm>
            <a:off x="4402080" y="1869480"/>
            <a:ext cx="182700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19" name="CustomShape 3"/>
          <p:cNvSpPr/>
          <p:nvPr/>
        </p:nvSpPr>
        <p:spPr>
          <a:xfrm>
            <a:off x="4402440" y="2592720"/>
            <a:ext cx="196812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20" name="CustomShape 4"/>
          <p:cNvSpPr/>
          <p:nvPr/>
        </p:nvSpPr>
        <p:spPr>
          <a:xfrm>
            <a:off x="1747440" y="2156760"/>
            <a:ext cx="75132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21" name="CustomShape 5"/>
          <p:cNvSpPr/>
          <p:nvPr/>
        </p:nvSpPr>
        <p:spPr>
          <a:xfrm>
            <a:off x="1739160" y="3306240"/>
            <a:ext cx="113904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22" name="CustomShape 6"/>
          <p:cNvSpPr/>
          <p:nvPr/>
        </p:nvSpPr>
        <p:spPr>
          <a:xfrm>
            <a:off x="4403160" y="3462120"/>
            <a:ext cx="150876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pic>
        <p:nvPicPr>
          <p:cNvPr descr="" id="123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42400" y="4239000"/>
            <a:ext cx="6352920" cy="2161800"/>
          </a:xfrm>
          <a:prstGeom prst="rect">
            <a:avLst/>
          </a:prstGeom>
        </p:spPr>
      </p:pic>
      <p:sp>
        <p:nvSpPr>
          <p:cNvPr id="124" name="CustomShape 7"/>
          <p:cNvSpPr/>
          <p:nvPr/>
        </p:nvSpPr>
        <p:spPr>
          <a:xfrm>
            <a:off x="4438800" y="5905080"/>
            <a:ext cx="203364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25" name="CustomShape 8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27" nodeType="tmRoot" restart="never">
          <p:childTnLst>
            <p:seq>
              <p:cTn id="2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27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128" name="CustomShape 2"/>
          <p:cNvSpPr/>
          <p:nvPr/>
        </p:nvSpPr>
        <p:spPr>
          <a:xfrm>
            <a:off x="806400" y="1047600"/>
            <a:ext cx="8071200" cy="4894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브랜치 간의 변경사항 합치기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/>
              <a:t>바로 합치기</a:t>
            </a:r>
            <a:endParaRPr/>
          </a:p>
          <a:p>
            <a:r>
              <a:rPr lang="en-US" sz="2000"/>
              <a:t>	</a:t>
            </a:r>
            <a:r>
              <a:rPr lang="en-US" sz="2000"/>
              <a:t>	</a:t>
            </a:r>
            <a:r>
              <a:rPr lang="en-US" sz="2000"/>
              <a:t>☞ </a:t>
            </a:r>
            <a:r>
              <a:rPr lang="en-US" sz="2000"/>
              <a:t>git merge </a:t>
            </a:r>
            <a:r>
              <a:rPr lang="en-US" sz="2000">
                <a:solidFill>
                  <a:srgbClr val="ff0000"/>
                </a:solidFill>
              </a:rPr>
              <a:t>BRANCH_NAME</a:t>
            </a:r>
            <a:endParaRPr/>
          </a:p>
          <a:p>
            <a:endParaRPr/>
          </a:p>
          <a:p>
            <a:r>
              <a:rPr lang="en-US" sz="2000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rgbClr val="000000"/>
                </a:solidFill>
              </a:rPr>
              <a:t>- </a:t>
            </a:r>
            <a:r>
              <a:rPr lang="en-US" sz="2000">
                <a:solidFill>
                  <a:srgbClr val="000000"/>
                </a:solidFill>
              </a:rPr>
              <a:t>커밋 합치기</a:t>
            </a:r>
            <a:endParaRPr/>
          </a:p>
          <a:p>
            <a:r>
              <a:rPr lang="en-US" sz="2000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rgbClr val="000000"/>
                </a:solidFill>
              </a:rPr>
              <a:t>☞ </a:t>
            </a:r>
            <a:r>
              <a:rPr lang="en-US" sz="2000">
                <a:solidFill>
                  <a:srgbClr val="000000"/>
                </a:solidFill>
              </a:rPr>
              <a:t>git merge –squash </a:t>
            </a:r>
            <a:r>
              <a:rPr lang="en-US" sz="2000">
                <a:solidFill>
                  <a:srgbClr val="ff0000"/>
                </a:solidFill>
              </a:rPr>
              <a:t>BRANCH_NAME</a:t>
            </a:r>
            <a:endParaRPr/>
          </a:p>
          <a:p>
            <a:r>
              <a:rPr lang="en-US" sz="2000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rgbClr val="000000"/>
                </a:solidFill>
              </a:rPr>
              <a:t>☞ </a:t>
            </a:r>
            <a:r>
              <a:rPr lang="en-US" sz="2000">
                <a:solidFill>
                  <a:srgbClr val="000000"/>
                </a:solidFill>
              </a:rPr>
              <a:t>git commit -m </a:t>
            </a:r>
            <a:r>
              <a:rPr lang="en-US" sz="2000">
                <a:solidFill>
                  <a:srgbClr val="ff0000"/>
                </a:solidFill>
              </a:rPr>
              <a:t>LOG_COMMENT</a:t>
            </a:r>
            <a:endParaRPr/>
          </a:p>
          <a:p>
            <a:endParaRPr/>
          </a:p>
          <a:p>
            <a:r>
              <a:rPr lang="en-US" sz="2000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rgbClr val="000000"/>
                </a:solidFill>
              </a:rPr>
              <a:t>- </a:t>
            </a:r>
            <a:r>
              <a:rPr lang="en-US" sz="2000">
                <a:solidFill>
                  <a:srgbClr val="000000"/>
                </a:solidFill>
              </a:rPr>
              <a:t>선택하여 합치기</a:t>
            </a:r>
            <a:endParaRPr/>
          </a:p>
          <a:p>
            <a:r>
              <a:rPr lang="en-US" sz="2000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rgbClr val="000000"/>
                </a:solidFill>
              </a:rPr>
              <a:t>☞ </a:t>
            </a:r>
            <a:r>
              <a:rPr lang="en-US" sz="2000">
                <a:solidFill>
                  <a:srgbClr val="000000"/>
                </a:solidFill>
              </a:rPr>
              <a:t>git cherry-pick </a:t>
            </a:r>
            <a:r>
              <a:rPr lang="en-US" sz="2000">
                <a:solidFill>
                  <a:srgbClr val="ff0000"/>
                </a:solidFill>
              </a:rPr>
              <a:t>COMMIT_NUMBER</a:t>
            </a:r>
            <a:endParaRPr/>
          </a:p>
          <a:p>
            <a:r>
              <a:rPr lang="en-US" sz="2000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rgbClr val="000000"/>
                </a:solidFill>
              </a:rPr>
              <a:t>☞ </a:t>
            </a:r>
            <a:r>
              <a:rPr lang="en-US" sz="2000">
                <a:solidFill>
                  <a:srgbClr val="000000"/>
                </a:solidFill>
              </a:rPr>
              <a:t>git commit -m </a:t>
            </a:r>
            <a:r>
              <a:rPr lang="en-US" sz="2000">
                <a:solidFill>
                  <a:srgbClr val="ff0000"/>
                </a:solidFill>
              </a:rPr>
              <a:t>LOG_COMMENT</a:t>
            </a:r>
            <a:endParaRPr/>
          </a:p>
        </p:txBody>
      </p:sp>
      <p:sp>
        <p:nvSpPr>
          <p:cNvPr id="129" name="CustomShape 3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29" nodeType="tmRoot" restart="never">
          <p:childTnLst>
            <p:seq>
              <p:cTn id="3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31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132" name="CustomShape 2"/>
          <p:cNvSpPr/>
          <p:nvPr/>
        </p:nvSpPr>
        <p:spPr>
          <a:xfrm>
            <a:off x="806400" y="1047600"/>
            <a:ext cx="8071200" cy="4894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충돌 다루기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/>
              <a:t>커밋을 자동적으로 합칠 수 없는 경우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/>
              <a:t>각 브랜치에서 동일한 영역을 다르게 변경할 경우가 빈번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/>
              <a:t>합칠내용이 간단할 경우 직접 수정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 git mergetool </a:t>
            </a:r>
            <a:r>
              <a:rPr lang="en-US" sz="2000"/>
              <a:t>이용</a:t>
            </a:r>
            <a:r>
              <a:rPr lang="en-US" sz="2000"/>
              <a:t>.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 </a:t>
            </a:r>
            <a:r>
              <a:rPr lang="en-US" sz="2000"/>
              <a:t>수정 후 변경사항이 올라갈 수 있도록 </a:t>
            </a:r>
            <a:r>
              <a:rPr lang="en-US" sz="2000"/>
              <a:t>commit</a:t>
            </a:r>
            <a:r>
              <a:rPr lang="en-US" sz="2000"/>
              <a:t>을 해준다</a:t>
            </a:r>
            <a:r>
              <a:rPr lang="en-US" sz="2000"/>
              <a:t>.</a:t>
            </a:r>
            <a:endParaRPr/>
          </a:p>
        </p:txBody>
      </p:sp>
      <p:sp>
        <p:nvSpPr>
          <p:cNvPr id="133" name="CustomShape 3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31" nodeType="tmRoot" restart="never">
          <p:childTnLst>
            <p:seq>
              <p:cTn id="3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35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pic>
        <p:nvPicPr>
          <p:cNvPr descr="" id="136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352920" cy="1161720"/>
          </a:xfrm>
          <a:prstGeom prst="rect">
            <a:avLst/>
          </a:prstGeom>
        </p:spPr>
      </p:pic>
      <p:pic>
        <p:nvPicPr>
          <p:cNvPr descr="" id="137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2971800"/>
            <a:ext cx="7543800" cy="2504880"/>
          </a:xfrm>
          <a:prstGeom prst="rect">
            <a:avLst/>
          </a:prstGeom>
        </p:spPr>
      </p:pic>
      <p:sp>
        <p:nvSpPr>
          <p:cNvPr id="138" name="CustomShape 2"/>
          <p:cNvSpPr/>
          <p:nvPr/>
        </p:nvSpPr>
        <p:spPr>
          <a:xfrm>
            <a:off x="914400" y="1949400"/>
            <a:ext cx="3693600" cy="2286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39" name="CustomShape 3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33" nodeType="tmRoot" restart="never">
          <p:childTnLst>
            <p:seq>
              <p:cTn id="3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0" y="6525360"/>
            <a:ext cx="9141120" cy="329760"/>
          </a:xfrm>
          <a:prstGeom prst="rect">
            <a:avLst/>
          </a:prstGeom>
          <a:solidFill>
            <a:srgbClr val="7fa452"/>
          </a:solidFill>
          <a:ln w="25560">
            <a:solidFill>
              <a:srgbClr val="7fa452"/>
            </a:solidFill>
            <a:round/>
          </a:ln>
        </p:spPr>
      </p:sp>
      <p:pic>
        <p:nvPicPr>
          <p:cNvPr descr="" id="13" name="그림 7"/>
          <p:cNvPicPr/>
          <p:nvPr/>
        </p:nvPicPr>
        <p:blipFill>
          <a:blip r:embed="rId1"/>
          <a:stretch>
            <a:fillRect/>
          </a:stretch>
        </p:blipFill>
        <p:spPr>
          <a:xfrm>
            <a:off x="2890800" y="891360"/>
            <a:ext cx="1618560" cy="1010520"/>
          </a:xfrm>
          <a:prstGeom prst="rect">
            <a:avLst/>
          </a:prstGeom>
        </p:spPr>
      </p:pic>
      <p:sp>
        <p:nvSpPr>
          <p:cNvPr id="14" name="CustomShape 2"/>
          <p:cNvSpPr/>
          <p:nvPr/>
        </p:nvSpPr>
        <p:spPr>
          <a:xfrm>
            <a:off x="794160" y="368640"/>
            <a:ext cx="3137760" cy="2190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3800">
                <a:solidFill>
                  <a:srgbClr val="7fa452"/>
                </a:solidFill>
                <a:latin typeface="-윤고딕330"/>
                <a:ea typeface="-윤고딕330"/>
              </a:rPr>
              <a:t>I</a:t>
            </a:r>
            <a:r>
              <a:rPr b="1" lang="en-US" sz="6600">
                <a:solidFill>
                  <a:srgbClr val="7fa452"/>
                </a:solidFill>
                <a:latin typeface="-윤고딕330"/>
                <a:ea typeface="-윤고딕330"/>
              </a:rPr>
              <a:t>ndex</a:t>
            </a:r>
            <a:endParaRPr/>
          </a:p>
        </p:txBody>
      </p:sp>
      <p:pic>
        <p:nvPicPr>
          <p:cNvPr descr="" id="15" name="그림 1"/>
          <p:cNvPicPr/>
          <p:nvPr/>
        </p:nvPicPr>
        <p:blipFill>
          <a:blip r:embed="rId2"/>
          <a:stretch>
            <a:fillRect/>
          </a:stretch>
        </p:blipFill>
        <p:spPr>
          <a:xfrm>
            <a:off x="6150240" y="4111200"/>
            <a:ext cx="2990880" cy="2394720"/>
          </a:xfrm>
          <a:prstGeom prst="rect">
            <a:avLst/>
          </a:prstGeom>
        </p:spPr>
      </p:pic>
      <p:pic>
        <p:nvPicPr>
          <p:cNvPr descr="" id="16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571680" y="0"/>
            <a:ext cx="8569800" cy="6855120"/>
          </a:xfrm>
          <a:prstGeom prst="rect">
            <a:avLst/>
          </a:prstGeom>
        </p:spPr>
      </p:pic>
      <p:pic>
        <p:nvPicPr>
          <p:cNvPr descr="" id="17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112280" y="2610360"/>
            <a:ext cx="291960" cy="181440"/>
          </a:xfrm>
          <a:prstGeom prst="rect">
            <a:avLst/>
          </a:prstGeom>
        </p:spPr>
      </p:pic>
      <p:sp>
        <p:nvSpPr>
          <p:cNvPr id="18" name="CustomShape 3"/>
          <p:cNvSpPr/>
          <p:nvPr/>
        </p:nvSpPr>
        <p:spPr>
          <a:xfrm>
            <a:off x="3121560" y="2512440"/>
            <a:ext cx="127836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소개</a:t>
            </a:r>
            <a:endParaRPr/>
          </a:p>
        </p:txBody>
      </p:sp>
      <p:pic>
        <p:nvPicPr>
          <p:cNvPr descr="" id="19" name="그림 22"/>
          <p:cNvPicPr/>
          <p:nvPr/>
        </p:nvPicPr>
        <p:blipFill>
          <a:blip r:embed="rId5"/>
          <a:stretch>
            <a:fillRect/>
          </a:stretch>
        </p:blipFill>
        <p:spPr>
          <a:xfrm>
            <a:off x="4816800" y="3368880"/>
            <a:ext cx="291960" cy="181440"/>
          </a:xfrm>
          <a:prstGeom prst="rect">
            <a:avLst/>
          </a:prstGeom>
        </p:spPr>
      </p:pic>
      <p:sp>
        <p:nvSpPr>
          <p:cNvPr id="20" name="CustomShape 4"/>
          <p:cNvSpPr/>
          <p:nvPr/>
        </p:nvSpPr>
        <p:spPr>
          <a:xfrm>
            <a:off x="3713760" y="3270960"/>
            <a:ext cx="121464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it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의 특징</a:t>
            </a:r>
            <a:endParaRPr/>
          </a:p>
        </p:txBody>
      </p:sp>
      <p:pic>
        <p:nvPicPr>
          <p:cNvPr descr="" id="21" name="그림 25"/>
          <p:cNvPicPr/>
          <p:nvPr/>
        </p:nvPicPr>
        <p:blipFill>
          <a:blip r:embed="rId6"/>
          <a:stretch>
            <a:fillRect/>
          </a:stretch>
        </p:blipFill>
        <p:spPr>
          <a:xfrm>
            <a:off x="6385680" y="4127400"/>
            <a:ext cx="291960" cy="181440"/>
          </a:xfrm>
          <a:prstGeom prst="rect">
            <a:avLst/>
          </a:prstGeom>
        </p:spPr>
      </p:pic>
      <p:sp>
        <p:nvSpPr>
          <p:cNvPr id="22" name="CustomShape 5"/>
          <p:cNvSpPr/>
          <p:nvPr/>
        </p:nvSpPr>
        <p:spPr>
          <a:xfrm>
            <a:off x="4197600" y="4019400"/>
            <a:ext cx="224784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설치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/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  <p:pic>
        <p:nvPicPr>
          <p:cNvPr descr="" id="23" name="그림 28"/>
          <p:cNvPicPr/>
          <p:nvPr/>
        </p:nvPicPr>
        <p:blipFill>
          <a:blip r:embed="rId7"/>
          <a:stretch>
            <a:fillRect/>
          </a:stretch>
        </p:blipFill>
        <p:spPr>
          <a:xfrm>
            <a:off x="6334560" y="4885920"/>
            <a:ext cx="291960" cy="181440"/>
          </a:xfrm>
          <a:prstGeom prst="rect">
            <a:avLst/>
          </a:prstGeom>
        </p:spPr>
      </p:pic>
      <p:sp>
        <p:nvSpPr>
          <p:cNvPr id="24" name="CustomShape 6"/>
          <p:cNvSpPr/>
          <p:nvPr/>
        </p:nvSpPr>
        <p:spPr>
          <a:xfrm>
            <a:off x="4824000" y="4788000"/>
            <a:ext cx="147816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더 활용하기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41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pic>
        <p:nvPicPr>
          <p:cNvPr descr="" id="14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43400" y="1443600"/>
            <a:ext cx="7714800" cy="4572000"/>
          </a:xfrm>
          <a:prstGeom prst="rect">
            <a:avLst/>
          </a:prstGeom>
        </p:spPr>
      </p:pic>
      <p:sp>
        <p:nvSpPr>
          <p:cNvPr id="143" name="CustomShape 2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35" nodeType="tmRoot" restart="never">
          <p:childTnLst>
            <p:seq>
              <p:cTn id="3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45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146" name="CustomShape 2"/>
          <p:cNvSpPr/>
          <p:nvPr/>
        </p:nvSpPr>
        <p:spPr>
          <a:xfrm>
            <a:off x="806400" y="1047600"/>
            <a:ext cx="8071200" cy="4894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이력 고쳐쓰기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git commit -C HEAD -a --amend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git revert -n HEAD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git revert -n 540ecb7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git reset --soft HEAD^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git reset --hard 540ecb7~3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git rebase -i HEAD~3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git rebase -i 0bbdfb^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git rebase TAG(BRANCH)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git rebase --continue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git rebase --skip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git rebase --abort</a:t>
            </a:r>
            <a:endParaRPr/>
          </a:p>
        </p:txBody>
      </p:sp>
      <p:sp>
        <p:nvSpPr>
          <p:cNvPr id="147" name="CustomShape 3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37" nodeType="tmRoot" restart="never">
          <p:childTnLst>
            <p:seq>
              <p:cTn id="3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49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pic>
        <p:nvPicPr>
          <p:cNvPr descr="" id="15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0" y="1143000"/>
            <a:ext cx="6352920" cy="1600200"/>
          </a:xfrm>
          <a:prstGeom prst="rect">
            <a:avLst/>
          </a:prstGeom>
        </p:spPr>
      </p:pic>
      <p:pic>
        <p:nvPicPr>
          <p:cNvPr descr="" id="151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828800" y="2971800"/>
            <a:ext cx="6352920" cy="3429000"/>
          </a:xfrm>
          <a:prstGeom prst="rect">
            <a:avLst/>
          </a:prstGeom>
        </p:spPr>
      </p:pic>
      <p:sp>
        <p:nvSpPr>
          <p:cNvPr id="152" name="CustomShape 2"/>
          <p:cNvSpPr/>
          <p:nvPr/>
        </p:nvSpPr>
        <p:spPr>
          <a:xfrm>
            <a:off x="4536360" y="1371600"/>
            <a:ext cx="2051640" cy="17172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53" name="CustomShape 3"/>
          <p:cNvSpPr/>
          <p:nvPr/>
        </p:nvSpPr>
        <p:spPr>
          <a:xfrm>
            <a:off x="4500720" y="3171960"/>
            <a:ext cx="2096280" cy="2412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54" name="CustomShape 4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39" nodeType="tmRoot" restart="never">
          <p:childTnLst>
            <p:seq>
              <p:cTn id="4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56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pic>
        <p:nvPicPr>
          <p:cNvPr descr="" id="15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48080" y="1143000"/>
            <a:ext cx="6352920" cy="2286000"/>
          </a:xfrm>
          <a:prstGeom prst="rect">
            <a:avLst/>
          </a:prstGeom>
        </p:spPr>
      </p:pic>
      <p:pic>
        <p:nvPicPr>
          <p:cNvPr descr="" id="158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48080" y="3457800"/>
            <a:ext cx="6352920" cy="2943000"/>
          </a:xfrm>
          <a:prstGeom prst="rect">
            <a:avLst/>
          </a:prstGeom>
        </p:spPr>
      </p:pic>
      <p:sp>
        <p:nvSpPr>
          <p:cNvPr id="159" name="CustomShape 2"/>
          <p:cNvSpPr/>
          <p:nvPr/>
        </p:nvSpPr>
        <p:spPr>
          <a:xfrm>
            <a:off x="1600200" y="3688200"/>
            <a:ext cx="2209680" cy="59796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60" name="CustomShape 3"/>
          <p:cNvSpPr/>
          <p:nvPr/>
        </p:nvSpPr>
        <p:spPr>
          <a:xfrm>
            <a:off x="4300200" y="1744560"/>
            <a:ext cx="1864440" cy="16056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61" name="CustomShape 4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41" nodeType="tmRoot" restart="never">
          <p:childTnLst>
            <p:seq>
              <p:cTn id="4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63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pic>
        <p:nvPicPr>
          <p:cNvPr descr="" id="16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352920" cy="5029200"/>
          </a:xfrm>
          <a:prstGeom prst="rect">
            <a:avLst/>
          </a:prstGeom>
        </p:spPr>
      </p:pic>
      <p:sp>
        <p:nvSpPr>
          <p:cNvPr id="165" name="CustomShape 2"/>
          <p:cNvSpPr/>
          <p:nvPr/>
        </p:nvSpPr>
        <p:spPr>
          <a:xfrm>
            <a:off x="1864800" y="4764600"/>
            <a:ext cx="1297440" cy="52704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66" name="CustomShape 3"/>
          <p:cNvSpPr/>
          <p:nvPr/>
        </p:nvSpPr>
        <p:spPr>
          <a:xfrm>
            <a:off x="3880800" y="3576600"/>
            <a:ext cx="165780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67" name="CustomShape 4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43" nodeType="tmRoot" restart="never">
          <p:childTnLst>
            <p:seq>
              <p:cTn id="4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69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170" name="CustomShape 2"/>
          <p:cNvSpPr/>
          <p:nvPr/>
        </p:nvSpPr>
        <p:spPr>
          <a:xfrm>
            <a:off x="806400" y="1047600"/>
            <a:ext cx="8071200" cy="4894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원격 저장소 이용하기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 pull </a:t>
            </a:r>
            <a:r>
              <a:rPr lang="en-US" sz="2000">
                <a:solidFill>
                  <a:srgbClr val="0000ff"/>
                </a:solidFill>
              </a:rPr>
              <a:t>ORIGIN_REPO</a:t>
            </a:r>
            <a:r>
              <a:rPr lang="en-US" sz="2000"/>
              <a:t> </a:t>
            </a:r>
            <a:r>
              <a:rPr lang="en-US" sz="2000">
                <a:solidFill>
                  <a:srgbClr val="ff0000"/>
                </a:solidFill>
              </a:rPr>
              <a:t>LOCAL_REPO_BRANCH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 push </a:t>
            </a:r>
            <a:r>
              <a:rPr lang="en-US" sz="2000">
                <a:solidFill>
                  <a:srgbClr val="0000ff"/>
                </a:solidFill>
              </a:rPr>
              <a:t>ORIGIN_REPO</a:t>
            </a:r>
            <a:r>
              <a:rPr lang="en-US" sz="2000"/>
              <a:t> </a:t>
            </a:r>
            <a:r>
              <a:rPr lang="en-US" sz="2000">
                <a:solidFill>
                  <a:srgbClr val="ff0000"/>
                </a:solidFill>
              </a:rPr>
              <a:t>LOCAL_REPO_BRANCH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 remote add</a:t>
            </a:r>
            <a:r>
              <a:rPr lang="en-US" sz="2000">
                <a:solidFill>
                  <a:srgbClr val="0000ff"/>
                </a:solidFill>
              </a:rPr>
              <a:t> NAME REPO_URL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 remote show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 remote rm</a:t>
            </a:r>
            <a:endParaRPr/>
          </a:p>
        </p:txBody>
      </p:sp>
      <p:sp>
        <p:nvSpPr>
          <p:cNvPr id="171" name="CustomShape 3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45" nodeType="tmRoot" restart="never">
          <p:childTnLst>
            <p:seq>
              <p:cTn id="4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73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pic>
        <p:nvPicPr>
          <p:cNvPr descr="" id="17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3333240"/>
            <a:ext cx="6352920" cy="1695960"/>
          </a:xfrm>
          <a:prstGeom prst="rect">
            <a:avLst/>
          </a:prstGeom>
        </p:spPr>
      </p:pic>
      <p:pic>
        <p:nvPicPr>
          <p:cNvPr descr="" id="17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48080" y="1143000"/>
            <a:ext cx="6352920" cy="2057400"/>
          </a:xfrm>
          <a:prstGeom prst="rect">
            <a:avLst/>
          </a:prstGeom>
        </p:spPr>
      </p:pic>
      <p:pic>
        <p:nvPicPr>
          <p:cNvPr descr="" id="176" name=""/>
          <p:cNvPicPr/>
          <p:nvPr/>
        </p:nvPicPr>
        <p:blipFill>
          <a:blip r:embed="rId4"/>
          <a:stretch>
            <a:fillRect/>
          </a:stretch>
        </p:blipFill>
        <p:spPr>
          <a:xfrm>
            <a:off x="1600200" y="5119560"/>
            <a:ext cx="6352920" cy="1281240"/>
          </a:xfrm>
          <a:prstGeom prst="rect">
            <a:avLst/>
          </a:prstGeom>
        </p:spPr>
      </p:pic>
      <p:sp>
        <p:nvSpPr>
          <p:cNvPr id="177" name="CustomShape 2"/>
          <p:cNvSpPr/>
          <p:nvPr/>
        </p:nvSpPr>
        <p:spPr>
          <a:xfrm>
            <a:off x="4559760" y="5366160"/>
            <a:ext cx="115524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78" name="CustomShape 3"/>
          <p:cNvSpPr/>
          <p:nvPr/>
        </p:nvSpPr>
        <p:spPr>
          <a:xfrm>
            <a:off x="4612680" y="3584520"/>
            <a:ext cx="176400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79" name="CustomShape 4"/>
          <p:cNvSpPr/>
          <p:nvPr/>
        </p:nvSpPr>
        <p:spPr>
          <a:xfrm>
            <a:off x="4656960" y="1379880"/>
            <a:ext cx="176400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80" name="CustomShape 5"/>
          <p:cNvSpPr/>
          <p:nvPr/>
        </p:nvSpPr>
        <p:spPr>
          <a:xfrm>
            <a:off x="4596120" y="5852880"/>
            <a:ext cx="129528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81" name="CustomShape 6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47" nodeType="tmRoot" restart="never">
          <p:childTnLst>
            <p:seq>
              <p:cTn id="4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82" name="그림 7"/>
          <p:cNvPicPr/>
          <p:nvPr/>
        </p:nvPicPr>
        <p:blipFill>
          <a:blip r:embed="rId1"/>
          <a:stretch>
            <a:fillRect/>
          </a:stretch>
        </p:blipFill>
        <p:spPr>
          <a:xfrm>
            <a:off x="3194280" y="2943720"/>
            <a:ext cx="2449080" cy="1529640"/>
          </a:xfrm>
          <a:prstGeom prst="rect">
            <a:avLst/>
          </a:prstGeom>
        </p:spPr>
      </p:pic>
      <p:sp>
        <p:nvSpPr>
          <p:cNvPr id="183" name="CustomShape 1"/>
          <p:cNvSpPr/>
          <p:nvPr/>
        </p:nvSpPr>
        <p:spPr>
          <a:xfrm>
            <a:off x="3850200" y="2839680"/>
            <a:ext cx="4114800" cy="625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3600">
                <a:solidFill>
                  <a:srgbClr val="7fa452"/>
                </a:solidFill>
                <a:latin typeface="-윤고딕330"/>
                <a:ea typeface="-윤고딕330"/>
              </a:rPr>
              <a:t>Svn</a:t>
            </a:r>
            <a:r>
              <a:rPr b="1" lang="en-US" sz="3600">
                <a:solidFill>
                  <a:srgbClr val="7fa452"/>
                </a:solidFill>
                <a:latin typeface="-윤고딕330"/>
                <a:ea typeface="-윤고딕330"/>
              </a:rPr>
              <a:t>에서 옮겨가기</a:t>
            </a:r>
            <a:endParaRPr/>
          </a:p>
        </p:txBody>
      </p:sp>
      <p:sp>
        <p:nvSpPr>
          <p:cNvPr id="184" name="CustomShape 2"/>
          <p:cNvSpPr/>
          <p:nvPr/>
        </p:nvSpPr>
        <p:spPr>
          <a:xfrm>
            <a:off x="2734920" y="2382120"/>
            <a:ext cx="1194840" cy="1840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1500">
                <a:solidFill>
                  <a:srgbClr val="595959"/>
                </a:solidFill>
                <a:latin typeface="-윤고딕330"/>
                <a:ea typeface="-윤고딕330"/>
              </a:rPr>
              <a:t>4</a:t>
            </a:r>
            <a:endParaRPr/>
          </a:p>
        </p:txBody>
      </p:sp>
      <p:pic>
        <p:nvPicPr>
          <p:cNvPr descr="" id="185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270400" y="0"/>
            <a:ext cx="3870720" cy="1254600"/>
          </a:xfrm>
          <a:prstGeom prst="rect">
            <a:avLst/>
          </a:prstGeom>
        </p:spPr>
      </p:pic>
      <p:pic>
        <p:nvPicPr>
          <p:cNvPr descr="" id="186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879720" y="6858000"/>
            <a:ext cx="3870720" cy="1254600"/>
          </a:xfrm>
          <a:prstGeom prst="rect">
            <a:avLst/>
          </a:prstGeom>
        </p:spPr>
      </p:pic>
    </p:spTree>
  </p:cSld>
  <p:timing>
    <p:tnLst>
      <p:par>
        <p:cTn dur="indefinite" id="49" nodeType="tmRoot" restart="never">
          <p:childTnLst>
            <p:seq>
              <p:cTn id="5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188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189" name="CustomShape 2"/>
          <p:cNvSpPr/>
          <p:nvPr/>
        </p:nvSpPr>
        <p:spPr>
          <a:xfrm>
            <a:off x="362880" y="416160"/>
            <a:ext cx="1887120" cy="3056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Svn</a:t>
            </a:r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에서 옮겨가기</a:t>
            </a:r>
            <a:endParaRPr/>
          </a:p>
        </p:txBody>
      </p:sp>
      <p:sp>
        <p:nvSpPr>
          <p:cNvPr id="190" name="Line 3"/>
          <p:cNvSpPr/>
          <p:nvPr/>
        </p:nvSpPr>
        <p:spPr>
          <a:xfrm>
            <a:off x="455940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191" name="Line 4"/>
          <p:cNvSpPr/>
          <p:nvPr/>
        </p:nvSpPr>
        <p:spPr>
          <a:xfrm>
            <a:off x="552240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192" name="Line 5"/>
          <p:cNvSpPr/>
          <p:nvPr/>
        </p:nvSpPr>
        <p:spPr>
          <a:xfrm>
            <a:off x="648576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193" name="Line 6"/>
          <p:cNvSpPr/>
          <p:nvPr/>
        </p:nvSpPr>
        <p:spPr>
          <a:xfrm>
            <a:off x="744876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194" name="CustomShape 7"/>
          <p:cNvSpPr/>
          <p:nvPr/>
        </p:nvSpPr>
        <p:spPr>
          <a:xfrm>
            <a:off x="4547520" y="517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195" name="CustomShape 8"/>
          <p:cNvSpPr/>
          <p:nvPr/>
        </p:nvSpPr>
        <p:spPr>
          <a:xfrm>
            <a:off x="5511240" y="517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196" name="CustomShape 9"/>
          <p:cNvSpPr/>
          <p:nvPr/>
        </p:nvSpPr>
        <p:spPr>
          <a:xfrm>
            <a:off x="6474600" y="517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197" name="CustomShape 10"/>
          <p:cNvSpPr/>
          <p:nvPr/>
        </p:nvSpPr>
        <p:spPr>
          <a:xfrm>
            <a:off x="7438320" y="517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198" name="CustomShape 11"/>
          <p:cNvSpPr/>
          <p:nvPr/>
        </p:nvSpPr>
        <p:spPr>
          <a:xfrm>
            <a:off x="806400" y="1047600"/>
            <a:ext cx="8071200" cy="4894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SVN</a:t>
            </a:r>
            <a:r>
              <a:rPr b="1" lang="en-US" sz="2000"/>
              <a:t>과 </a:t>
            </a:r>
            <a:r>
              <a:rPr b="1" lang="en-US" sz="2000"/>
              <a:t>Git </a:t>
            </a:r>
            <a:r>
              <a:rPr b="1" lang="en-US" sz="2000"/>
              <a:t>명령어 비교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>
                <a:solidFill>
                  <a:srgbClr val="ff0000"/>
                </a:solidFill>
              </a:rPr>
              <a:t>svnadmin create</a:t>
            </a:r>
            <a:r>
              <a:rPr lang="en-US" sz="2000"/>
              <a:t> → </a:t>
            </a:r>
            <a:r>
              <a:rPr lang="en-US" sz="2000">
                <a:solidFill>
                  <a:srgbClr val="0000ff"/>
                </a:solidFill>
              </a:rPr>
              <a:t>git init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>
                <a:solidFill>
                  <a:srgbClr val="ff0000"/>
                </a:solidFill>
              </a:rPr>
              <a:t>svn checkout </a:t>
            </a:r>
            <a:r>
              <a:rPr lang="en-US" sz="2000"/>
              <a:t>→ </a:t>
            </a:r>
            <a:r>
              <a:rPr lang="en-US" sz="2000">
                <a:solidFill>
                  <a:srgbClr val="0000ff"/>
                </a:solidFill>
              </a:rPr>
              <a:t>git clone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>
                <a:solidFill>
                  <a:srgbClr val="ff0000"/>
                </a:solidFill>
              </a:rPr>
              <a:t>svn update</a:t>
            </a:r>
            <a:r>
              <a:rPr lang="en-US" sz="2000"/>
              <a:t> → </a:t>
            </a:r>
            <a:r>
              <a:rPr lang="en-US" sz="2000">
                <a:solidFill>
                  <a:srgbClr val="0000ff"/>
                </a:solidFill>
              </a:rPr>
              <a:t>git pull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>
                <a:solidFill>
                  <a:srgbClr val="ff0000"/>
                </a:solidFill>
              </a:rPr>
              <a:t>svn add</a:t>
            </a:r>
            <a:r>
              <a:rPr lang="en-US" sz="2000"/>
              <a:t> → </a:t>
            </a:r>
            <a:r>
              <a:rPr lang="en-US" sz="2000">
                <a:solidFill>
                  <a:srgbClr val="0000ff"/>
                </a:solidFill>
              </a:rPr>
              <a:t>git add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>
                <a:solidFill>
                  <a:srgbClr val="ff0000"/>
                </a:solidFill>
              </a:rPr>
              <a:t>svn commit </a:t>
            </a:r>
            <a:r>
              <a:rPr lang="en-US" sz="2000"/>
              <a:t>→ </a:t>
            </a:r>
            <a:r>
              <a:rPr lang="en-US" sz="2000">
                <a:solidFill>
                  <a:srgbClr val="0000ff"/>
                </a:solidFill>
              </a:rPr>
              <a:t>git add, git commit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>
                <a:solidFill>
                  <a:srgbClr val="ff0000"/>
                </a:solidFill>
              </a:rPr>
              <a:t>svn status</a:t>
            </a:r>
            <a:r>
              <a:rPr lang="en-US" sz="2000"/>
              <a:t> → </a:t>
            </a:r>
            <a:r>
              <a:rPr lang="en-US" sz="2000">
                <a:solidFill>
                  <a:srgbClr val="0000ff"/>
                </a:solidFill>
              </a:rPr>
              <a:t>git status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</a:t>
            </a:r>
            <a:r>
              <a:rPr lang="en-US" sz="2000">
                <a:solidFill>
                  <a:srgbClr val="ff0000"/>
                </a:solidFill>
              </a:rPr>
              <a:t> svn switch BRANCH </a:t>
            </a:r>
            <a:r>
              <a:rPr lang="en-US" sz="2000"/>
              <a:t>→ </a:t>
            </a:r>
            <a:r>
              <a:rPr lang="en-US" sz="2000">
                <a:solidFill>
                  <a:srgbClr val="0000ff"/>
                </a:solidFill>
              </a:rPr>
              <a:t>git checkout BRANCH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>
                <a:solidFill>
                  <a:srgbClr val="ff0000"/>
                </a:solidFill>
              </a:rPr>
              <a:t>svn merge</a:t>
            </a:r>
            <a:r>
              <a:rPr lang="en-US" sz="2000"/>
              <a:t> → </a:t>
            </a:r>
            <a:r>
              <a:rPr lang="en-US" sz="2000">
                <a:solidFill>
                  <a:srgbClr val="0000ff"/>
                </a:solidFill>
              </a:rPr>
              <a:t>git merge</a:t>
            </a:r>
            <a:endParaRPr/>
          </a:p>
          <a:p>
            <a:pPr>
              <a:lnSpc>
                <a:spcPct val="150000"/>
              </a:lnSpc>
            </a:pPr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>
                <a:solidFill>
                  <a:srgbClr val="ff0000"/>
                </a:solidFill>
              </a:rPr>
              <a:t>svn revert FILE </a:t>
            </a:r>
            <a:r>
              <a:rPr lang="en-US" sz="2000"/>
              <a:t>→ </a:t>
            </a:r>
            <a:r>
              <a:rPr lang="en-US" sz="2000">
                <a:solidFill>
                  <a:srgbClr val="0000ff"/>
                </a:solidFill>
              </a:rPr>
              <a:t>git checkout FILE</a:t>
            </a:r>
            <a:endParaRPr/>
          </a:p>
          <a:p>
            <a:endParaRPr/>
          </a:p>
          <a:p>
            <a:endParaRPr/>
          </a:p>
        </p:txBody>
      </p:sp>
    </p:spTree>
  </p:cSld>
  <p:timing>
    <p:tnLst>
      <p:par>
        <p:cTn dur="indefinite" id="51" nodeType="tmRoot" restart="never">
          <p:childTnLst>
            <p:seq>
              <p:cTn id="5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200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201" name="CustomShape 2"/>
          <p:cNvSpPr/>
          <p:nvPr/>
        </p:nvSpPr>
        <p:spPr>
          <a:xfrm>
            <a:off x="806400" y="1047600"/>
            <a:ext cx="8071200" cy="4894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SVN </a:t>
            </a:r>
            <a:r>
              <a:rPr b="1" lang="en-US" sz="2000"/>
              <a:t>서버 이용하기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git-svn </a:t>
            </a:r>
            <a:r>
              <a:rPr lang="en-US" sz="2000"/>
              <a:t>설치</a:t>
            </a:r>
            <a:endParaRPr/>
          </a:p>
          <a:p>
            <a:r>
              <a:rPr lang="en-US" sz="2000"/>
              <a:t>	</a:t>
            </a:r>
            <a:r>
              <a:rPr lang="en-US" sz="2000"/>
              <a:t>	</a:t>
            </a:r>
            <a:r>
              <a:rPr lang="en-US" sz="2000"/>
              <a:t>☞ </a:t>
            </a:r>
            <a:r>
              <a:rPr lang="en-US" sz="2000">
                <a:solidFill>
                  <a:srgbClr val="0000ff"/>
                </a:solidFill>
              </a:rPr>
              <a:t>git svn --version</a:t>
            </a:r>
            <a:endParaRPr/>
          </a:p>
          <a:p>
            <a:r>
              <a:rPr lang="en-US" sz="2000"/>
              <a:t>	</a:t>
            </a:r>
            <a:r>
              <a:rPr lang="en-US" sz="2000"/>
              <a:t>	</a:t>
            </a:r>
            <a:r>
              <a:rPr lang="en-US" sz="2000"/>
              <a:t>☞ </a:t>
            </a:r>
            <a:r>
              <a:rPr lang="en-US" sz="2000">
                <a:solidFill>
                  <a:srgbClr val="0000ff"/>
                </a:solidFill>
              </a:rPr>
              <a:t>sudo apt-get install git-svn</a:t>
            </a:r>
            <a:endParaRPr/>
          </a:p>
          <a:p>
            <a:r>
              <a:rPr lang="en-US" sz="2000"/>
              <a:t>	</a:t>
            </a:r>
            <a:r>
              <a:rPr lang="en-US" sz="2000"/>
              <a:t>	</a:t>
            </a:r>
            <a:r>
              <a:rPr lang="en-US" sz="2000"/>
              <a:t>☞ </a:t>
            </a:r>
            <a:r>
              <a:rPr lang="en-US" sz="2000">
                <a:solidFill>
                  <a:srgbClr val="0000ff"/>
                </a:solidFill>
              </a:rPr>
              <a:t>sudo apt-get installl subversion-perl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/>
              <a:t>저장소 가져오기</a:t>
            </a:r>
            <a:endParaRPr/>
          </a:p>
          <a:p>
            <a:r>
              <a:rPr lang="en-US" sz="2000"/>
              <a:t>	</a:t>
            </a:r>
            <a:r>
              <a:rPr lang="en-US" sz="2000"/>
              <a:t>	</a:t>
            </a:r>
            <a:r>
              <a:rPr lang="en-US" sz="2000"/>
              <a:t>☞ </a:t>
            </a:r>
            <a:r>
              <a:rPr lang="en-US" sz="2000">
                <a:solidFill>
                  <a:srgbClr val="0000ff"/>
                </a:solidFill>
              </a:rPr>
              <a:t>git svn clone --prefix svn/ -s svn://URL</a:t>
            </a:r>
            <a:endParaRPr/>
          </a:p>
          <a:p>
            <a:r>
              <a:rPr lang="en-US" sz="2000"/>
              <a:t>	</a:t>
            </a:r>
            <a:r>
              <a:rPr lang="en-US" sz="2000"/>
              <a:t>	</a:t>
            </a:r>
            <a:r>
              <a:rPr lang="en-US" sz="2000"/>
              <a:t>☞ </a:t>
            </a:r>
            <a:r>
              <a:rPr lang="en-US" sz="2000"/>
              <a:t>-b, -t, -T</a:t>
            </a:r>
            <a:r>
              <a:rPr lang="en-US" sz="2000"/>
              <a:t>옵션을 이용하여 브랜치</a:t>
            </a:r>
            <a:r>
              <a:rPr lang="en-US" sz="2000"/>
              <a:t>, </a:t>
            </a:r>
            <a:r>
              <a:rPr lang="en-US" sz="2000"/>
              <a:t>태그</a:t>
            </a:r>
            <a:r>
              <a:rPr lang="en-US" sz="2000"/>
              <a:t>, </a:t>
            </a:r>
            <a:r>
              <a:rPr lang="en-US" sz="2000"/>
              <a:t>트렁크 위치 지정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/>
              <a:t>최신상태 유지하기</a:t>
            </a:r>
            <a:endParaRPr/>
          </a:p>
          <a:p>
            <a:r>
              <a:rPr lang="en-US" sz="2000"/>
              <a:t>	</a:t>
            </a:r>
            <a:r>
              <a:rPr lang="en-US" sz="2000"/>
              <a:t>	</a:t>
            </a:r>
            <a:r>
              <a:rPr lang="en-US" sz="2000"/>
              <a:t>☞ </a:t>
            </a:r>
            <a:r>
              <a:rPr lang="en-US" sz="2000">
                <a:solidFill>
                  <a:srgbClr val="0000ff"/>
                </a:solidFill>
              </a:rPr>
              <a:t>git svn fetch → git rebase</a:t>
            </a:r>
            <a:endParaRPr/>
          </a:p>
          <a:p>
            <a:r>
              <a:rPr lang="en-US" sz="2000"/>
              <a:t>	</a:t>
            </a:r>
            <a:r>
              <a:rPr lang="en-US" sz="2000"/>
              <a:t>	</a:t>
            </a:r>
            <a:r>
              <a:rPr lang="en-US" sz="2000"/>
              <a:t>☞ </a:t>
            </a:r>
            <a:r>
              <a:rPr lang="en-US" sz="2000">
                <a:solidFill>
                  <a:srgbClr val="0000ff"/>
                </a:solidFill>
              </a:rPr>
              <a:t>git svn rebase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SVN</a:t>
            </a:r>
            <a:r>
              <a:rPr lang="en-US" sz="2000"/>
              <a:t>에 푸싱하기</a:t>
            </a:r>
            <a:endParaRPr/>
          </a:p>
          <a:p>
            <a:r>
              <a:rPr lang="en-US" sz="2000"/>
              <a:t>	</a:t>
            </a:r>
            <a:r>
              <a:rPr lang="en-US" sz="2000"/>
              <a:t>	</a:t>
            </a:r>
            <a:r>
              <a:rPr lang="en-US" sz="2000"/>
              <a:t>☞ </a:t>
            </a:r>
            <a:r>
              <a:rPr lang="en-US" sz="2000">
                <a:solidFill>
                  <a:srgbClr val="0000ff"/>
                </a:solidFill>
              </a:rPr>
              <a:t>git svn dcommit</a:t>
            </a:r>
            <a:endParaRPr/>
          </a:p>
        </p:txBody>
      </p:sp>
      <p:sp>
        <p:nvSpPr>
          <p:cNvPr id="202" name="CustomShape 3"/>
          <p:cNvSpPr/>
          <p:nvPr/>
        </p:nvSpPr>
        <p:spPr>
          <a:xfrm>
            <a:off x="362880" y="416520"/>
            <a:ext cx="1887120" cy="3056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Svn</a:t>
            </a:r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에서 옮겨가기</a:t>
            </a:r>
            <a:endParaRPr/>
          </a:p>
        </p:txBody>
      </p:sp>
    </p:spTree>
  </p:cSld>
  <p:timing>
    <p:tnLst>
      <p:par>
        <p:cTn dur="indefinite" id="53" nodeType="tmRoot" restart="never">
          <p:childTnLst>
            <p:seq>
              <p:cTn id="5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5" name="그림 7"/>
          <p:cNvPicPr/>
          <p:nvPr/>
        </p:nvPicPr>
        <p:blipFill>
          <a:blip r:embed="rId1"/>
          <a:stretch>
            <a:fillRect/>
          </a:stretch>
        </p:blipFill>
        <p:spPr>
          <a:xfrm>
            <a:off x="3194280" y="2943720"/>
            <a:ext cx="2449080" cy="1529640"/>
          </a:xfrm>
          <a:prstGeom prst="rect">
            <a:avLst/>
          </a:prstGeom>
        </p:spPr>
      </p:pic>
      <p:sp>
        <p:nvSpPr>
          <p:cNvPr id="26" name="CustomShape 1"/>
          <p:cNvSpPr/>
          <p:nvPr/>
        </p:nvSpPr>
        <p:spPr>
          <a:xfrm>
            <a:off x="3632760" y="2659680"/>
            <a:ext cx="3173040" cy="758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4400">
                <a:solidFill>
                  <a:srgbClr val="7fa452"/>
                </a:solidFill>
                <a:latin typeface="-윤고딕330"/>
                <a:ea typeface="-윤고딕330"/>
              </a:rPr>
              <a:t>Git </a:t>
            </a:r>
            <a:r>
              <a:rPr b="1" lang="en-US" sz="4400">
                <a:solidFill>
                  <a:srgbClr val="7fa452"/>
                </a:solidFill>
                <a:latin typeface="-윤고딕330"/>
                <a:ea typeface="-윤고딕330"/>
              </a:rPr>
              <a:t>소개</a:t>
            </a:r>
            <a:endParaRPr/>
          </a:p>
        </p:txBody>
      </p:sp>
      <p:sp>
        <p:nvSpPr>
          <p:cNvPr id="27" name="CustomShape 2"/>
          <p:cNvSpPr/>
          <p:nvPr/>
        </p:nvSpPr>
        <p:spPr>
          <a:xfrm>
            <a:off x="2734920" y="2382120"/>
            <a:ext cx="1194840" cy="1840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1500">
                <a:solidFill>
                  <a:srgbClr val="595959"/>
                </a:solidFill>
                <a:latin typeface="-윤고딕330"/>
                <a:ea typeface="-윤고딕330"/>
              </a:rPr>
              <a:t>1</a:t>
            </a:r>
            <a:endParaRPr/>
          </a:p>
        </p:txBody>
      </p:sp>
      <p:pic>
        <p:nvPicPr>
          <p:cNvPr descr="" id="28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270400" y="0"/>
            <a:ext cx="3870720" cy="1254600"/>
          </a:xfrm>
          <a:prstGeom prst="rect">
            <a:avLst/>
          </a:prstGeom>
        </p:spPr>
      </p:pic>
      <p:pic>
        <p:nvPicPr>
          <p:cNvPr descr="" id="29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879720" y="6858000"/>
            <a:ext cx="3870720" cy="1254600"/>
          </a:xfrm>
          <a:prstGeom prst="rect">
            <a:avLst/>
          </a:prstGeom>
        </p:spPr>
      </p:pic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204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205" name="CustomShape 2"/>
          <p:cNvSpPr/>
          <p:nvPr/>
        </p:nvSpPr>
        <p:spPr>
          <a:xfrm>
            <a:off x="806400" y="1047600"/>
            <a:ext cx="8071200" cy="4894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Git Hub</a:t>
            </a:r>
            <a:r>
              <a:rPr b="1" lang="en-US" sz="2000"/>
              <a:t>이용하기</a:t>
            </a:r>
            <a:endParaRPr/>
          </a:p>
          <a:p>
            <a:endParaRPr/>
          </a:p>
          <a:p>
            <a:r>
              <a:rPr b="1" lang="en-US" sz="2000"/>
              <a:t>	</a:t>
            </a:r>
            <a:r>
              <a:rPr b="1" lang="en-US" sz="2000"/>
              <a:t>- </a:t>
            </a:r>
            <a:r>
              <a:rPr b="1" lang="en-US" sz="2000">
                <a:hlinkClick r:id="rId2"/>
              </a:rPr>
              <a:t>http://github.com</a:t>
            </a:r>
            <a:r>
              <a:rPr lang="en-US" sz="2000"/>
              <a:t>  </a:t>
            </a:r>
            <a:r>
              <a:rPr lang="en-US" sz="2000"/>
              <a:t>회원가입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</a:t>
            </a:r>
            <a:r>
              <a:rPr lang="en-US" sz="2000">
                <a:solidFill>
                  <a:srgbClr val="0000ff"/>
                </a:solidFill>
              </a:rPr>
              <a:t>ssh-keygen -t rsa -C EMAIL_NAME</a:t>
            </a:r>
            <a:r>
              <a:rPr lang="en-US" sz="2000"/>
              <a:t> : ssh-key </a:t>
            </a:r>
            <a:r>
              <a:rPr lang="en-US" sz="2000"/>
              <a:t>생성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github </a:t>
            </a:r>
            <a:r>
              <a:rPr lang="en-US" sz="2000"/>
              <a:t>홈페이지에 </a:t>
            </a:r>
            <a:r>
              <a:rPr lang="en-US" sz="2000"/>
              <a:t>ssh-key </a:t>
            </a:r>
            <a:r>
              <a:rPr lang="en-US" sz="2000"/>
              <a:t>등록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github</a:t>
            </a:r>
            <a:r>
              <a:rPr lang="en-US" sz="2000"/>
              <a:t>에 원격 저장소를 생성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</a:t>
            </a:r>
            <a:r>
              <a:rPr lang="en-US" sz="2000"/>
              <a:t>명령어를 이용하여 원격저장소에 등록하거나 가져올 수 있다</a:t>
            </a:r>
            <a:r>
              <a:rPr lang="en-US" sz="2000"/>
              <a:t>.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362880" y="416520"/>
            <a:ext cx="1887120" cy="3056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Svn</a:t>
            </a:r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에서 옮겨가기</a:t>
            </a:r>
            <a:endParaRPr/>
          </a:p>
        </p:txBody>
      </p:sp>
    </p:spTree>
  </p:cSld>
  <p:timing>
    <p:tnLst>
      <p:par>
        <p:cTn dur="indefinite" id="55" nodeType="tmRoot" restart="never">
          <p:childTnLst>
            <p:seq>
              <p:cTn id="5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208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pic>
        <p:nvPicPr>
          <p:cNvPr descr="" id="209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09040" y="1277640"/>
            <a:ext cx="8001000" cy="4963680"/>
          </a:xfrm>
          <a:prstGeom prst="rect">
            <a:avLst/>
          </a:prstGeom>
        </p:spPr>
      </p:pic>
      <p:sp>
        <p:nvSpPr>
          <p:cNvPr id="210" name="CustomShape 2"/>
          <p:cNvSpPr/>
          <p:nvPr/>
        </p:nvSpPr>
        <p:spPr>
          <a:xfrm>
            <a:off x="6594840" y="1893960"/>
            <a:ext cx="83124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11" name="CustomShape 3"/>
          <p:cNvSpPr/>
          <p:nvPr/>
        </p:nvSpPr>
        <p:spPr>
          <a:xfrm>
            <a:off x="1180080" y="4681080"/>
            <a:ext cx="963000" cy="1980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12" name="CustomShape 4"/>
          <p:cNvSpPr/>
          <p:nvPr/>
        </p:nvSpPr>
        <p:spPr>
          <a:xfrm>
            <a:off x="2953080" y="3367080"/>
            <a:ext cx="2894040" cy="88380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13" name="CustomShape 5"/>
          <p:cNvSpPr/>
          <p:nvPr/>
        </p:nvSpPr>
        <p:spPr>
          <a:xfrm>
            <a:off x="2953440" y="2873520"/>
            <a:ext cx="3034800" cy="21312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14" name="CustomShape 6"/>
          <p:cNvSpPr/>
          <p:nvPr/>
        </p:nvSpPr>
        <p:spPr>
          <a:xfrm>
            <a:off x="362880" y="416520"/>
            <a:ext cx="1887120" cy="3056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Svn</a:t>
            </a:r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에서 옮겨가기</a:t>
            </a:r>
            <a:endParaRPr/>
          </a:p>
        </p:txBody>
      </p:sp>
    </p:spTree>
  </p:cSld>
  <p:timing>
    <p:tnLst>
      <p:par>
        <p:cTn dur="indefinite" id="57" nodeType="tmRoot" restart="never">
          <p:childTnLst>
            <p:seq>
              <p:cTn id="5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216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pic>
        <p:nvPicPr>
          <p:cNvPr descr="" id="21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114920"/>
            <a:ext cx="8229600" cy="5285880"/>
          </a:xfrm>
          <a:prstGeom prst="rect">
            <a:avLst/>
          </a:prstGeom>
        </p:spPr>
      </p:pic>
      <p:sp>
        <p:nvSpPr>
          <p:cNvPr id="218" name="CustomShape 2"/>
          <p:cNvSpPr/>
          <p:nvPr/>
        </p:nvSpPr>
        <p:spPr>
          <a:xfrm>
            <a:off x="3429000" y="4145400"/>
            <a:ext cx="2435760" cy="205452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19" name="CustomShape 3"/>
          <p:cNvSpPr/>
          <p:nvPr/>
        </p:nvSpPr>
        <p:spPr>
          <a:xfrm>
            <a:off x="362880" y="416520"/>
            <a:ext cx="1887120" cy="3056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Svn</a:t>
            </a:r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에서 옮겨가기</a:t>
            </a:r>
            <a:endParaRPr/>
          </a:p>
        </p:txBody>
      </p:sp>
    </p:spTree>
  </p:cSld>
  <p:timing>
    <p:tnLst>
      <p:par>
        <p:cTn dur="indefinite" id="59" nodeType="tmRoot" restart="never">
          <p:childTnLst>
            <p:seq>
              <p:cTn id="6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20" name="그림 7"/>
          <p:cNvPicPr/>
          <p:nvPr/>
        </p:nvPicPr>
        <p:blipFill>
          <a:blip r:embed="rId1"/>
          <a:stretch>
            <a:fillRect/>
          </a:stretch>
        </p:blipFill>
        <p:spPr>
          <a:xfrm>
            <a:off x="2076120" y="2185200"/>
            <a:ext cx="5013360" cy="3132360"/>
          </a:xfrm>
          <a:prstGeom prst="rect">
            <a:avLst/>
          </a:prstGeom>
        </p:spPr>
      </p:pic>
      <p:sp>
        <p:nvSpPr>
          <p:cNvPr id="221" name="CustomShape 1"/>
          <p:cNvSpPr/>
          <p:nvPr/>
        </p:nvSpPr>
        <p:spPr>
          <a:xfrm>
            <a:off x="3630960" y="2343240"/>
            <a:ext cx="1879200" cy="11851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7200">
                <a:solidFill>
                  <a:srgbClr val="7fa452"/>
                </a:solidFill>
                <a:latin typeface="-윤고딕330"/>
                <a:ea typeface="-윤고딕330"/>
              </a:rPr>
              <a:t>Q</a:t>
            </a:r>
            <a:r>
              <a:rPr lang="en-US" sz="3600">
                <a:solidFill>
                  <a:srgbClr val="7fa452"/>
                </a:solidFill>
                <a:latin typeface="-윤고딕330"/>
                <a:ea typeface="-윤고딕330"/>
              </a:rPr>
              <a:t>&amp;</a:t>
            </a:r>
            <a:r>
              <a:rPr lang="en-US" sz="7200">
                <a:solidFill>
                  <a:srgbClr val="7fa452"/>
                </a:solidFill>
                <a:latin typeface="-윤고딕330"/>
                <a:ea typeface="-윤고딕330"/>
              </a:rPr>
              <a:t>A</a:t>
            </a:r>
            <a:endParaRPr/>
          </a:p>
        </p:txBody>
      </p:sp>
      <p:pic>
        <p:nvPicPr>
          <p:cNvPr descr="" id="222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71680" y="0"/>
            <a:ext cx="8569800" cy="1267200"/>
          </a:xfrm>
          <a:prstGeom prst="rect">
            <a:avLst/>
          </a:prstGeom>
        </p:spPr>
      </p:pic>
      <p:pic>
        <p:nvPicPr>
          <p:cNvPr descr="" id="223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3879720" y="6858000"/>
            <a:ext cx="3870720" cy="1254600"/>
          </a:xfrm>
          <a:prstGeom prst="rect">
            <a:avLst/>
          </a:prstGeom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24" name="그림 7"/>
          <p:cNvPicPr/>
          <p:nvPr/>
        </p:nvPicPr>
        <p:blipFill>
          <a:blip r:embed="rId1"/>
          <a:stretch>
            <a:fillRect/>
          </a:stretch>
        </p:blipFill>
        <p:spPr>
          <a:xfrm>
            <a:off x="2076120" y="2185200"/>
            <a:ext cx="5013360" cy="3132360"/>
          </a:xfrm>
          <a:prstGeom prst="rect">
            <a:avLst/>
          </a:prstGeom>
        </p:spPr>
      </p:pic>
      <p:sp>
        <p:nvSpPr>
          <p:cNvPr id="225" name="CustomShape 1"/>
          <p:cNvSpPr/>
          <p:nvPr/>
        </p:nvSpPr>
        <p:spPr>
          <a:xfrm>
            <a:off x="2092680" y="2343240"/>
            <a:ext cx="4956120" cy="11851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7200">
                <a:solidFill>
                  <a:srgbClr val="7fa452"/>
                </a:solidFill>
                <a:latin typeface="-윤고딕330"/>
                <a:ea typeface="-윤고딕330"/>
              </a:rPr>
              <a:t>Thank you</a:t>
            </a:r>
            <a:endParaRPr/>
          </a:p>
        </p:txBody>
      </p:sp>
      <p:pic>
        <p:nvPicPr>
          <p:cNvPr descr="" id="226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71680" y="0"/>
            <a:ext cx="8569800" cy="1267200"/>
          </a:xfrm>
          <a:prstGeom prst="rect">
            <a:avLst/>
          </a:prstGeom>
        </p:spPr>
      </p:pic>
      <p:pic>
        <p:nvPicPr>
          <p:cNvPr descr="" id="227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3879720" y="6858000"/>
            <a:ext cx="3870720" cy="125460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31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32" name="CustomShape 2"/>
          <p:cNvSpPr/>
          <p:nvPr/>
        </p:nvSpPr>
        <p:spPr>
          <a:xfrm>
            <a:off x="398880" y="380160"/>
            <a:ext cx="121464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33" name="Line 3"/>
          <p:cNvSpPr/>
          <p:nvPr/>
        </p:nvSpPr>
        <p:spPr>
          <a:xfrm>
            <a:off x="455940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34" name="Line 4"/>
          <p:cNvSpPr/>
          <p:nvPr/>
        </p:nvSpPr>
        <p:spPr>
          <a:xfrm>
            <a:off x="552240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35" name="Line 5"/>
          <p:cNvSpPr/>
          <p:nvPr/>
        </p:nvSpPr>
        <p:spPr>
          <a:xfrm>
            <a:off x="648576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36" name="Line 6"/>
          <p:cNvSpPr/>
          <p:nvPr/>
        </p:nvSpPr>
        <p:spPr>
          <a:xfrm>
            <a:off x="744876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37" name="CustomShape 7"/>
          <p:cNvSpPr/>
          <p:nvPr/>
        </p:nvSpPr>
        <p:spPr>
          <a:xfrm>
            <a:off x="4522680" y="517320"/>
            <a:ext cx="103752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A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bout Git</a:t>
            </a:r>
            <a:endParaRPr/>
          </a:p>
        </p:txBody>
      </p:sp>
      <p:sp>
        <p:nvSpPr>
          <p:cNvPr id="38" name="CustomShape 8"/>
          <p:cNvSpPr/>
          <p:nvPr/>
        </p:nvSpPr>
        <p:spPr>
          <a:xfrm>
            <a:off x="5511240" y="517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39" name="CustomShape 9"/>
          <p:cNvSpPr/>
          <p:nvPr/>
        </p:nvSpPr>
        <p:spPr>
          <a:xfrm>
            <a:off x="6474600" y="517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40" name="CustomShape 10"/>
          <p:cNvSpPr/>
          <p:nvPr/>
        </p:nvSpPr>
        <p:spPr>
          <a:xfrm>
            <a:off x="7438320" y="517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1" name="그림 7"/>
          <p:cNvPicPr/>
          <p:nvPr/>
        </p:nvPicPr>
        <p:blipFill>
          <a:blip r:embed="rId1"/>
          <a:stretch>
            <a:fillRect/>
          </a:stretch>
        </p:blipFill>
        <p:spPr>
          <a:xfrm>
            <a:off x="3194280" y="2943720"/>
            <a:ext cx="2449080" cy="1529640"/>
          </a:xfrm>
          <a:prstGeom prst="rect">
            <a:avLst/>
          </a:prstGeom>
        </p:spPr>
      </p:pic>
      <p:sp>
        <p:nvSpPr>
          <p:cNvPr id="42" name="CustomShape 1"/>
          <p:cNvSpPr/>
          <p:nvPr/>
        </p:nvSpPr>
        <p:spPr>
          <a:xfrm>
            <a:off x="3457440" y="2659680"/>
            <a:ext cx="3162240" cy="10022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60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b="1" lang="en-US" sz="4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43" name="CustomShape 2"/>
          <p:cNvSpPr/>
          <p:nvPr/>
        </p:nvSpPr>
        <p:spPr>
          <a:xfrm>
            <a:off x="2734920" y="2382120"/>
            <a:ext cx="1194840" cy="1840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1500">
                <a:solidFill>
                  <a:srgbClr val="595959"/>
                </a:solidFill>
                <a:latin typeface="-윤고딕330"/>
                <a:ea typeface="-윤고딕330"/>
              </a:rPr>
              <a:t>2</a:t>
            </a:r>
            <a:endParaRPr/>
          </a:p>
        </p:txBody>
      </p:sp>
      <p:pic>
        <p:nvPicPr>
          <p:cNvPr descr="" id="44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270400" y="0"/>
            <a:ext cx="3870720" cy="1254600"/>
          </a:xfrm>
          <a:prstGeom prst="rect">
            <a:avLst/>
          </a:prstGeom>
        </p:spPr>
      </p:pic>
      <p:pic>
        <p:nvPicPr>
          <p:cNvPr descr="" id="45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879720" y="6858000"/>
            <a:ext cx="3870720" cy="125460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47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48" name="CustomShape 2"/>
          <p:cNvSpPr/>
          <p:nvPr/>
        </p:nvSpPr>
        <p:spPr>
          <a:xfrm>
            <a:off x="398880" y="380160"/>
            <a:ext cx="121464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49" name="Line 3"/>
          <p:cNvSpPr/>
          <p:nvPr/>
        </p:nvSpPr>
        <p:spPr>
          <a:xfrm>
            <a:off x="455940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50" name="Line 4"/>
          <p:cNvSpPr/>
          <p:nvPr/>
        </p:nvSpPr>
        <p:spPr>
          <a:xfrm>
            <a:off x="552240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51" name="Line 5"/>
          <p:cNvSpPr/>
          <p:nvPr/>
        </p:nvSpPr>
        <p:spPr>
          <a:xfrm>
            <a:off x="648576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52" name="Line 6"/>
          <p:cNvSpPr/>
          <p:nvPr/>
        </p:nvSpPr>
        <p:spPr>
          <a:xfrm>
            <a:off x="7448760" y="512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53" name="CustomShape 7"/>
          <p:cNvSpPr/>
          <p:nvPr/>
        </p:nvSpPr>
        <p:spPr>
          <a:xfrm>
            <a:off x="4547520" y="517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54" name="CustomShape 8"/>
          <p:cNvSpPr/>
          <p:nvPr/>
        </p:nvSpPr>
        <p:spPr>
          <a:xfrm>
            <a:off x="5511240" y="517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55" name="CustomShape 9"/>
          <p:cNvSpPr/>
          <p:nvPr/>
        </p:nvSpPr>
        <p:spPr>
          <a:xfrm>
            <a:off x="6474600" y="517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  <p:sp>
        <p:nvSpPr>
          <p:cNvPr id="56" name="CustomShape 10"/>
          <p:cNvSpPr/>
          <p:nvPr/>
        </p:nvSpPr>
        <p:spPr>
          <a:xfrm>
            <a:off x="7438320" y="517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400">
                <a:solidFill>
                  <a:srgbClr val="7fa452"/>
                </a:solidFill>
                <a:latin typeface="-윤고딕330"/>
                <a:ea typeface="-윤고딕330"/>
              </a:rPr>
              <a:t>C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ontents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7" name="그림 7"/>
          <p:cNvPicPr/>
          <p:nvPr/>
        </p:nvPicPr>
        <p:blipFill>
          <a:blip r:embed="rId1"/>
          <a:stretch>
            <a:fillRect/>
          </a:stretch>
        </p:blipFill>
        <p:spPr>
          <a:xfrm>
            <a:off x="3194280" y="2943720"/>
            <a:ext cx="2449080" cy="1529640"/>
          </a:xfrm>
          <a:prstGeom prst="rect">
            <a:avLst/>
          </a:prstGeom>
        </p:spPr>
      </p:pic>
      <p:sp>
        <p:nvSpPr>
          <p:cNvPr id="58" name="CustomShape 1"/>
          <p:cNvSpPr/>
          <p:nvPr/>
        </p:nvSpPr>
        <p:spPr>
          <a:xfrm>
            <a:off x="3650400" y="2731680"/>
            <a:ext cx="5705280" cy="10022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3600">
                <a:solidFill>
                  <a:srgbClr val="7fa452"/>
                </a:solidFill>
                <a:latin typeface="-윤고딕330"/>
                <a:ea typeface="-윤고딕330"/>
              </a:rPr>
              <a:t>Git </a:t>
            </a:r>
            <a:r>
              <a:rPr lang="en-US" sz="3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  <p:sp>
        <p:nvSpPr>
          <p:cNvPr id="59" name="CustomShape 2"/>
          <p:cNvSpPr/>
          <p:nvPr/>
        </p:nvSpPr>
        <p:spPr>
          <a:xfrm>
            <a:off x="2734920" y="2382120"/>
            <a:ext cx="1194840" cy="1840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1500">
                <a:solidFill>
                  <a:srgbClr val="595959"/>
                </a:solidFill>
                <a:latin typeface="-윤고딕330"/>
                <a:ea typeface="-윤고딕330"/>
              </a:rPr>
              <a:t>3</a:t>
            </a:r>
            <a:endParaRPr/>
          </a:p>
        </p:txBody>
      </p:sp>
      <p:pic>
        <p:nvPicPr>
          <p:cNvPr descr="" id="60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270400" y="0"/>
            <a:ext cx="3870720" cy="1254600"/>
          </a:xfrm>
          <a:prstGeom prst="rect">
            <a:avLst/>
          </a:prstGeom>
        </p:spPr>
      </p:pic>
      <p:pic>
        <p:nvPicPr>
          <p:cNvPr descr="" id="61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879720" y="6858000"/>
            <a:ext cx="3870720" cy="1254600"/>
          </a:xfrm>
          <a:prstGeom prst="rect">
            <a:avLst/>
          </a:prstGeom>
        </p:spPr>
      </p:pic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63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64" name="CustomShape 2"/>
          <p:cNvSpPr/>
          <p:nvPr/>
        </p:nvSpPr>
        <p:spPr>
          <a:xfrm>
            <a:off x="39888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  <p:sp>
        <p:nvSpPr>
          <p:cNvPr id="65" name="CustomShape 3"/>
          <p:cNvSpPr/>
          <p:nvPr/>
        </p:nvSpPr>
        <p:spPr>
          <a:xfrm>
            <a:off x="1130400" y="975600"/>
            <a:ext cx="7555320" cy="53215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Windows</a:t>
            </a:r>
            <a:endParaRPr/>
          </a:p>
          <a:p>
            <a:r>
              <a:rPr lang="en-US" sz="1600"/>
              <a:t>	</a:t>
            </a:r>
            <a:r>
              <a:rPr lang="en-US" sz="1600"/>
              <a:t>- msysgit </a:t>
            </a:r>
            <a:r>
              <a:rPr lang="en-US" sz="1600"/>
              <a:t>설치</a:t>
            </a:r>
            <a:endParaRPr/>
          </a:p>
          <a:p>
            <a:r>
              <a:rPr lang="en-US" sz="1600"/>
              <a:t>	</a:t>
            </a:r>
            <a:r>
              <a:rPr lang="en-US" sz="1600"/>
              <a:t>	</a:t>
            </a:r>
            <a:r>
              <a:rPr lang="en-US" sz="1600"/>
              <a:t>☞ </a:t>
            </a:r>
            <a:r>
              <a:rPr lang="en-US" sz="1600">
                <a:hlinkClick r:id="rId2"/>
              </a:rPr>
              <a:t>http://code.google.com/p/msysgit</a:t>
            </a:r>
            <a:r>
              <a:rPr lang="en-US" sz="1600"/>
              <a:t> </a:t>
            </a:r>
            <a:r>
              <a:rPr lang="en-US" sz="1600"/>
              <a:t>에서 설치파일을 받아 실행</a:t>
            </a:r>
            <a:endParaRPr/>
          </a:p>
          <a:p>
            <a:r>
              <a:rPr lang="en-US" sz="1600"/>
              <a:t>	</a:t>
            </a:r>
            <a:r>
              <a:rPr lang="en-US" sz="1600"/>
              <a:t>- cygwin</a:t>
            </a:r>
            <a:r>
              <a:rPr lang="en-US" sz="1600"/>
              <a:t>을 통한 설치</a:t>
            </a:r>
            <a:endParaRPr/>
          </a:p>
          <a:p>
            <a:endParaRPr/>
          </a:p>
          <a:p>
            <a:r>
              <a:rPr b="1" lang="en-US" sz="2000"/>
              <a:t>□ </a:t>
            </a:r>
            <a:r>
              <a:rPr b="1" lang="en-US" sz="2000"/>
              <a:t>Linux</a:t>
            </a:r>
            <a:endParaRPr/>
          </a:p>
          <a:p>
            <a:r>
              <a:rPr lang="en-US" sz="1600"/>
              <a:t>	</a:t>
            </a:r>
            <a:r>
              <a:rPr lang="en-US" sz="1600"/>
              <a:t>- </a:t>
            </a:r>
            <a:r>
              <a:rPr lang="en-US" sz="1600"/>
              <a:t>소스파일을 이용한 설치</a:t>
            </a:r>
            <a:endParaRPr/>
          </a:p>
          <a:p>
            <a:r>
              <a:rPr lang="en-US" sz="1600"/>
              <a:t>	</a:t>
            </a:r>
            <a:r>
              <a:rPr lang="en-US" sz="1600"/>
              <a:t>	</a:t>
            </a:r>
            <a:r>
              <a:rPr lang="en-US" sz="1600"/>
              <a:t>☞ </a:t>
            </a:r>
            <a:r>
              <a:rPr lang="en-US" sz="1600"/>
              <a:t>의존적 라이브러리 설치</a:t>
            </a:r>
            <a:endParaRPr/>
          </a:p>
          <a:p>
            <a:r>
              <a:rPr lang="en-US" sz="1400"/>
              <a:t>	</a:t>
            </a:r>
            <a:r>
              <a:rPr lang="en-US" sz="1400"/>
              <a:t>	</a:t>
            </a:r>
            <a:r>
              <a:rPr lang="en-US" sz="1400"/>
              <a:t>     ●  </a:t>
            </a:r>
            <a:r>
              <a:rPr lang="en-US" sz="1400">
                <a:solidFill>
                  <a:srgbClr val="0000ff"/>
                </a:solidFill>
              </a:rPr>
              <a:t>sudo apt-get build-dep git-core git-doc</a:t>
            </a:r>
            <a:endParaRPr/>
          </a:p>
          <a:p>
            <a:r>
              <a:rPr lang="en-US" sz="1600">
                <a:solidFill>
                  <a:srgbClr val="000000"/>
                </a:solidFill>
              </a:rPr>
              <a:t>	</a:t>
            </a:r>
            <a:r>
              <a:rPr lang="en-US" sz="1600">
                <a:solidFill>
                  <a:srgbClr val="000000"/>
                </a:solidFill>
              </a:rPr>
              <a:t>	</a:t>
            </a:r>
            <a:r>
              <a:rPr lang="en-US" sz="1600">
                <a:solidFill>
                  <a:srgbClr val="000000"/>
                </a:solidFill>
              </a:rPr>
              <a:t>☞ </a:t>
            </a:r>
            <a:r>
              <a:rPr lang="en-US" sz="1600">
                <a:solidFill>
                  <a:srgbClr val="ff0000"/>
                </a:solidFill>
              </a:rPr>
              <a:t>http://git-scm.com/download</a:t>
            </a:r>
            <a:r>
              <a:rPr lang="en-US" sz="1600">
                <a:solidFill>
                  <a:srgbClr val="000000"/>
                </a:solidFill>
              </a:rPr>
              <a:t>에서 소스파일을 가져온 후</a:t>
            </a:r>
            <a:endParaRPr/>
          </a:p>
          <a:p>
            <a:r>
              <a:rPr lang="en-US" sz="1600">
                <a:solidFill>
                  <a:srgbClr val="ff0000"/>
                </a:solidFill>
              </a:rPr>
              <a:t>	</a:t>
            </a:r>
            <a:r>
              <a:rPr lang="en-US" sz="1600">
                <a:solidFill>
                  <a:srgbClr val="ff0000"/>
                </a:solidFill>
              </a:rPr>
              <a:t>	</a:t>
            </a:r>
            <a:r>
              <a:rPr lang="en-US" sz="1600">
                <a:solidFill>
                  <a:srgbClr val="ff0000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tar -zxf git-1.7.6.tar.bz2</a:t>
            </a:r>
            <a:endParaRPr/>
          </a:p>
          <a:p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cd git-1.7.6</a:t>
            </a:r>
            <a:endParaRPr/>
          </a:p>
          <a:p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make prefix=/usr/local all doc</a:t>
            </a:r>
            <a:endParaRPr/>
          </a:p>
          <a:p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sudo make install install-doc</a:t>
            </a:r>
            <a:endParaRPr/>
          </a:p>
          <a:p>
            <a:r>
              <a:rPr lang="en-US" sz="1600">
                <a:solidFill>
                  <a:srgbClr val="000000"/>
                </a:solidFill>
              </a:rPr>
              <a:t>	</a:t>
            </a:r>
            <a:r>
              <a:rPr lang="en-US" sz="1600">
                <a:solidFill>
                  <a:srgbClr val="000000"/>
                </a:solidFill>
              </a:rPr>
              <a:t>- </a:t>
            </a:r>
            <a:r>
              <a:rPr lang="en-US" sz="1600">
                <a:solidFill>
                  <a:srgbClr val="000000"/>
                </a:solidFill>
              </a:rPr>
              <a:t>배포본 설치</a:t>
            </a:r>
            <a:endParaRPr/>
          </a:p>
          <a:p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☞ </a:t>
            </a:r>
            <a:r>
              <a:rPr lang="en-US" sz="1600">
                <a:solidFill>
                  <a:srgbClr val="0000ff"/>
                </a:solidFill>
              </a:rPr>
              <a:t>apt-get install git-core</a:t>
            </a:r>
            <a:endParaRPr/>
          </a:p>
          <a:p>
            <a:endParaRPr/>
          </a:p>
          <a:p>
            <a:r>
              <a:rPr b="1" lang="en-US" sz="2000">
                <a:solidFill>
                  <a:srgbClr val="000000"/>
                </a:solidFill>
              </a:rPr>
              <a:t>□ </a:t>
            </a:r>
            <a:r>
              <a:rPr b="1" lang="en-US" sz="2000">
                <a:solidFill>
                  <a:srgbClr val="000000"/>
                </a:solidFill>
              </a:rPr>
              <a:t>MacIntosh</a:t>
            </a:r>
            <a:endParaRPr/>
          </a:p>
          <a:p>
            <a:r>
              <a:rPr lang="en-US" sz="1600">
                <a:solidFill>
                  <a:srgbClr val="000000"/>
                </a:solidFill>
              </a:rPr>
              <a:t>	</a:t>
            </a:r>
            <a:r>
              <a:rPr lang="en-US" sz="1600">
                <a:solidFill>
                  <a:srgbClr val="000000"/>
                </a:solidFill>
              </a:rPr>
              <a:t>- GUI</a:t>
            </a:r>
            <a:r>
              <a:rPr lang="en-US" sz="1600">
                <a:solidFill>
                  <a:srgbClr val="000000"/>
                </a:solidFill>
              </a:rPr>
              <a:t>방식 </a:t>
            </a:r>
            <a:r>
              <a:rPr lang="en-US" sz="1600">
                <a:solidFill>
                  <a:srgbClr val="000000"/>
                </a:solidFill>
              </a:rPr>
              <a:t>Gitinstaller </a:t>
            </a:r>
            <a:r>
              <a:rPr lang="en-US" sz="1600">
                <a:solidFill>
                  <a:srgbClr val="000000"/>
                </a:solidFill>
              </a:rPr>
              <a:t>사용</a:t>
            </a:r>
            <a:endParaRPr/>
          </a:p>
          <a:p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00"/>
                </a:solidFill>
              </a:rPr>
              <a:t>☞</a:t>
            </a:r>
            <a:r>
              <a:rPr lang="en-US" sz="1600">
                <a:solidFill>
                  <a:srgbClr val="ff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  <a:hlinkClick r:id="rId3"/>
              </a:rPr>
              <a:t>http://code.google.com/p/git-osx-installer</a:t>
            </a:r>
            <a:r>
              <a:rPr lang="en-US" sz="1600">
                <a:solidFill>
                  <a:srgbClr val="ff0000"/>
                </a:solidFill>
              </a:rPr>
              <a:t> </a:t>
            </a:r>
            <a:r>
              <a:rPr lang="en-US" sz="1600">
                <a:solidFill>
                  <a:srgbClr val="000000"/>
                </a:solidFill>
              </a:rPr>
              <a:t>에서 다운로드</a:t>
            </a:r>
            <a:endParaRPr/>
          </a:p>
          <a:p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00"/>
                </a:solidFill>
              </a:rPr>
              <a:t>- MacPorts</a:t>
            </a:r>
            <a:r>
              <a:rPr lang="en-US" sz="1600">
                <a:solidFill>
                  <a:srgbClr val="000000"/>
                </a:solidFill>
              </a:rPr>
              <a:t>이용</a:t>
            </a:r>
            <a:endParaRPr/>
          </a:p>
          <a:p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	</a:t>
            </a:r>
            <a:r>
              <a:rPr lang="en-US" sz="1600">
                <a:solidFill>
                  <a:srgbClr val="0000ff"/>
                </a:solidFill>
              </a:rPr>
              <a:t>☞ </a:t>
            </a:r>
            <a:r>
              <a:rPr lang="en-US" sz="1500">
                <a:solidFill>
                  <a:srgbClr val="0000ff"/>
                </a:solidFill>
              </a:rPr>
              <a:t>sudo port install git-core +svn +doc</a:t>
            </a:r>
            <a:r>
              <a:rPr lang="en-US" sz="1500">
                <a:solidFill>
                  <a:srgbClr val="000000"/>
                </a:solidFill>
              </a:rPr>
              <a:t>명령어로 설치</a:t>
            </a:r>
            <a:r>
              <a:rPr lang="en-US" sz="1500">
                <a:solidFill>
                  <a:srgbClr val="000000"/>
                </a:solidFill>
              </a:rPr>
              <a:t>	</a:t>
            </a:r>
            <a:endParaRPr/>
          </a:p>
        </p:txBody>
      </p:sp>
      <p:sp>
        <p:nvSpPr>
          <p:cNvPr id="66" name="Line 4"/>
          <p:cNvSpPr/>
          <p:nvPr/>
        </p:nvSpPr>
        <p:spPr>
          <a:xfrm>
            <a:off x="2003760" y="476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67" name="CustomShape 5"/>
          <p:cNvSpPr/>
          <p:nvPr/>
        </p:nvSpPr>
        <p:spPr>
          <a:xfrm>
            <a:off x="2117160" y="481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Git </a:t>
            </a:r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설치하기</a:t>
            </a:r>
            <a:endParaRPr/>
          </a:p>
        </p:txBody>
      </p:sp>
      <p:sp>
        <p:nvSpPr>
          <p:cNvPr id="68" name="Line 6"/>
          <p:cNvSpPr/>
          <p:nvPr/>
        </p:nvSpPr>
        <p:spPr>
          <a:xfrm>
            <a:off x="3200040" y="476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69" name="CustomShape 7"/>
          <p:cNvSpPr/>
          <p:nvPr/>
        </p:nvSpPr>
        <p:spPr>
          <a:xfrm>
            <a:off x="3243600" y="48132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지역저장소</a:t>
            </a:r>
            <a:endParaRPr/>
          </a:p>
        </p:txBody>
      </p:sp>
      <p:sp>
        <p:nvSpPr>
          <p:cNvPr id="70" name="CustomShape 8"/>
          <p:cNvSpPr/>
          <p:nvPr/>
        </p:nvSpPr>
        <p:spPr>
          <a:xfrm>
            <a:off x="4278600" y="469800"/>
            <a:ext cx="987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차이점보기</a:t>
            </a:r>
            <a:endParaRPr/>
          </a:p>
        </p:txBody>
      </p:sp>
      <p:sp>
        <p:nvSpPr>
          <p:cNvPr id="71" name="CustomShape 9"/>
          <p:cNvSpPr/>
          <p:nvPr/>
        </p:nvSpPr>
        <p:spPr>
          <a:xfrm>
            <a:off x="5278680" y="481320"/>
            <a:ext cx="7984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Branch</a:t>
            </a:r>
            <a:endParaRPr/>
          </a:p>
        </p:txBody>
      </p:sp>
      <p:sp>
        <p:nvSpPr>
          <p:cNvPr id="72" name="CustomShape 10"/>
          <p:cNvSpPr/>
          <p:nvPr/>
        </p:nvSpPr>
        <p:spPr>
          <a:xfrm>
            <a:off x="6107040" y="481320"/>
            <a:ext cx="7642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Merge</a:t>
            </a:r>
            <a:endParaRPr/>
          </a:p>
        </p:txBody>
      </p:sp>
      <p:sp>
        <p:nvSpPr>
          <p:cNvPr id="73" name="CustomShape 11"/>
          <p:cNvSpPr/>
          <p:nvPr/>
        </p:nvSpPr>
        <p:spPr>
          <a:xfrm>
            <a:off x="6899040" y="481320"/>
            <a:ext cx="8866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이력바꾸기</a:t>
            </a:r>
            <a:endParaRPr/>
          </a:p>
        </p:txBody>
      </p:sp>
      <p:sp>
        <p:nvSpPr>
          <p:cNvPr id="74" name="CustomShape 12"/>
          <p:cNvSpPr/>
          <p:nvPr/>
        </p:nvSpPr>
        <p:spPr>
          <a:xfrm>
            <a:off x="7871400" y="481320"/>
            <a:ext cx="886680" cy="30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400">
                <a:solidFill>
                  <a:srgbClr val="7fa452"/>
                </a:solidFill>
                <a:latin typeface="-윤고딕330"/>
                <a:ea typeface="-윤고딕330"/>
              </a:rPr>
              <a:t>원격저장소</a:t>
            </a:r>
            <a:endParaRPr/>
          </a:p>
        </p:txBody>
      </p:sp>
      <p:sp>
        <p:nvSpPr>
          <p:cNvPr id="75" name="Line 13"/>
          <p:cNvSpPr/>
          <p:nvPr/>
        </p:nvSpPr>
        <p:spPr>
          <a:xfrm>
            <a:off x="4236840" y="476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76" name="Line 14"/>
          <p:cNvSpPr/>
          <p:nvPr/>
        </p:nvSpPr>
        <p:spPr>
          <a:xfrm>
            <a:off x="5262120" y="476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77" name="Line 15"/>
          <p:cNvSpPr/>
          <p:nvPr/>
        </p:nvSpPr>
        <p:spPr>
          <a:xfrm>
            <a:off x="6090120" y="476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78" name="Line 16"/>
          <p:cNvSpPr/>
          <p:nvPr/>
        </p:nvSpPr>
        <p:spPr>
          <a:xfrm>
            <a:off x="6846120" y="476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79" name="Line 17"/>
          <p:cNvSpPr/>
          <p:nvPr/>
        </p:nvSpPr>
        <p:spPr>
          <a:xfrm>
            <a:off x="7818120" y="476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  <p:sp>
        <p:nvSpPr>
          <p:cNvPr id="80" name="Line 18"/>
          <p:cNvSpPr/>
          <p:nvPr/>
        </p:nvSpPr>
        <p:spPr>
          <a:xfrm>
            <a:off x="8790120" y="476280"/>
            <a:ext cx="0" cy="288000"/>
          </a:xfrm>
          <a:prstGeom prst="line">
            <a:avLst/>
          </a:prstGeom>
          <a:ln w="9360">
            <a:solidFill>
              <a:srgbClr val="7fa452"/>
            </a:solidFill>
            <a:round/>
          </a:ln>
        </p:spPr>
      </p:sp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7fa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51640" y="332640"/>
            <a:ext cx="8566200" cy="6189840"/>
          </a:xfrm>
          <a:prstGeom prst="roundRect">
            <a:avLst>
              <a:gd fmla="val 0" name="adj"/>
            </a:avLst>
          </a:prstGeom>
          <a:solidFill>
            <a:srgbClr val="ffffff"/>
          </a:solidFill>
        </p:spPr>
      </p:sp>
      <p:pic>
        <p:nvPicPr>
          <p:cNvPr descr="" id="82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92040"/>
            <a:ext cx="1485360" cy="927000"/>
          </a:xfrm>
          <a:prstGeom prst="rect">
            <a:avLst/>
          </a:prstGeom>
        </p:spPr>
      </p:pic>
      <p:sp>
        <p:nvSpPr>
          <p:cNvPr id="83" name="CustomShape 2"/>
          <p:cNvSpPr/>
          <p:nvPr/>
        </p:nvSpPr>
        <p:spPr>
          <a:xfrm>
            <a:off x="842400" y="1119600"/>
            <a:ext cx="8071200" cy="20858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2000"/>
              <a:t>□ </a:t>
            </a:r>
            <a:r>
              <a:rPr b="1" lang="en-US" sz="2000"/>
              <a:t>Git </a:t>
            </a:r>
            <a:r>
              <a:rPr b="1" lang="en-US" sz="2000"/>
              <a:t>환경구성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 config --global user.name “USER_NAME”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 config --global user.email “USER_EMAIL”</a:t>
            </a:r>
            <a:endParaRPr/>
          </a:p>
          <a:p>
            <a:endParaRPr/>
          </a:p>
          <a:p>
            <a:r>
              <a:rPr lang="en-US" sz="2000"/>
              <a:t>	</a:t>
            </a:r>
            <a:r>
              <a:rPr lang="en-US" sz="2000"/>
              <a:t>- git config --global --list</a:t>
            </a:r>
            <a:endParaRPr/>
          </a:p>
        </p:txBody>
      </p:sp>
      <p:pic>
        <p:nvPicPr>
          <p:cNvPr descr="" id="8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94400" y="3488400"/>
            <a:ext cx="7494120" cy="2512800"/>
          </a:xfrm>
          <a:prstGeom prst="rect">
            <a:avLst/>
          </a:prstGeom>
        </p:spPr>
      </p:pic>
      <p:sp>
        <p:nvSpPr>
          <p:cNvPr id="85" name="CustomShape 3"/>
          <p:cNvSpPr/>
          <p:nvPr/>
        </p:nvSpPr>
        <p:spPr>
          <a:xfrm>
            <a:off x="399240" y="380160"/>
            <a:ext cx="1658520" cy="362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1600">
                <a:solidFill>
                  <a:srgbClr val="7fa452"/>
                </a:solidFill>
                <a:latin typeface="-윤고딕330"/>
                <a:ea typeface="-윤고딕330"/>
              </a:rPr>
              <a:t>G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it </a:t>
            </a:r>
            <a:r>
              <a:rPr lang="en-US" sz="1600">
                <a:solidFill>
                  <a:srgbClr val="7fa452"/>
                </a:solidFill>
                <a:latin typeface="-윤고딕330"/>
                <a:ea typeface="-윤고딕330"/>
              </a:rPr>
              <a:t>기초 사용법</a:t>
            </a: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